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3" r:id="rId1"/>
  </p:sldMasterIdLst>
  <p:notesMasterIdLst>
    <p:notesMasterId r:id="rId76"/>
  </p:notesMasterIdLst>
  <p:sldIdLst>
    <p:sldId id="415" r:id="rId2"/>
    <p:sldId id="426" r:id="rId3"/>
    <p:sldId id="405" r:id="rId4"/>
    <p:sldId id="256" r:id="rId5"/>
    <p:sldId id="344" r:id="rId6"/>
    <p:sldId id="333" r:id="rId7"/>
    <p:sldId id="427" r:id="rId8"/>
    <p:sldId id="343" r:id="rId9"/>
    <p:sldId id="345" r:id="rId10"/>
    <p:sldId id="346" r:id="rId11"/>
    <p:sldId id="347" r:id="rId12"/>
    <p:sldId id="348" r:id="rId13"/>
    <p:sldId id="349" r:id="rId14"/>
    <p:sldId id="350" r:id="rId15"/>
    <p:sldId id="351" r:id="rId16"/>
    <p:sldId id="352" r:id="rId17"/>
    <p:sldId id="354" r:id="rId18"/>
    <p:sldId id="355" r:id="rId19"/>
    <p:sldId id="356" r:id="rId20"/>
    <p:sldId id="357" r:id="rId21"/>
    <p:sldId id="416" r:id="rId22"/>
    <p:sldId id="359" r:id="rId23"/>
    <p:sldId id="360" r:id="rId24"/>
    <p:sldId id="353" r:id="rId25"/>
    <p:sldId id="362" r:id="rId26"/>
    <p:sldId id="361" r:id="rId27"/>
    <p:sldId id="334" r:id="rId28"/>
    <p:sldId id="428" r:id="rId29"/>
    <p:sldId id="342" r:id="rId30"/>
    <p:sldId id="422" r:id="rId31"/>
    <p:sldId id="336" r:id="rId32"/>
    <p:sldId id="432" r:id="rId33"/>
    <p:sldId id="429" r:id="rId34"/>
    <p:sldId id="380" r:id="rId35"/>
    <p:sldId id="381" r:id="rId36"/>
    <p:sldId id="363" r:id="rId37"/>
    <p:sldId id="364" r:id="rId38"/>
    <p:sldId id="341" r:id="rId39"/>
    <p:sldId id="383" r:id="rId40"/>
    <p:sldId id="384" r:id="rId41"/>
    <p:sldId id="382" r:id="rId42"/>
    <p:sldId id="386" r:id="rId43"/>
    <p:sldId id="387" r:id="rId44"/>
    <p:sldId id="423" r:id="rId45"/>
    <p:sldId id="388" r:id="rId46"/>
    <p:sldId id="431" r:id="rId47"/>
    <p:sldId id="385" r:id="rId48"/>
    <p:sldId id="337" r:id="rId49"/>
    <p:sldId id="340" r:id="rId50"/>
    <p:sldId id="389" r:id="rId51"/>
    <p:sldId id="390" r:id="rId52"/>
    <p:sldId id="339" r:id="rId53"/>
    <p:sldId id="393" r:id="rId54"/>
    <p:sldId id="392" r:id="rId55"/>
    <p:sldId id="395" r:id="rId56"/>
    <p:sldId id="394" r:id="rId57"/>
    <p:sldId id="396" r:id="rId58"/>
    <p:sldId id="391" r:id="rId59"/>
    <p:sldId id="335" r:id="rId60"/>
    <p:sldId id="397" r:id="rId61"/>
    <p:sldId id="398" r:id="rId62"/>
    <p:sldId id="338" r:id="rId63"/>
    <p:sldId id="399" r:id="rId64"/>
    <p:sldId id="400" r:id="rId65"/>
    <p:sldId id="401" r:id="rId66"/>
    <p:sldId id="332" r:id="rId67"/>
    <p:sldId id="404" r:id="rId68"/>
    <p:sldId id="402" r:id="rId69"/>
    <p:sldId id="424" r:id="rId70"/>
    <p:sldId id="425" r:id="rId71"/>
    <p:sldId id="433" r:id="rId72"/>
    <p:sldId id="434" r:id="rId73"/>
    <p:sldId id="435" r:id="rId74"/>
    <p:sldId id="436" r:id="rId75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1D1D"/>
    <a:srgbClr val="FDE1CF"/>
    <a:srgbClr val="5B9BD5"/>
    <a:srgbClr val="FF0000"/>
    <a:srgbClr val="FFCCFF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3" autoAdjust="0"/>
    <p:restoredTop sz="92986" autoAdjust="0"/>
  </p:normalViewPr>
  <p:slideViewPr>
    <p:cSldViewPr>
      <p:cViewPr varScale="1">
        <p:scale>
          <a:sx n="104" d="100"/>
          <a:sy n="104" d="100"/>
        </p:scale>
        <p:origin x="176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D605B393-B036-4088-A0D2-E60621BA10B5}" type="datetimeFigureOut">
              <a:rPr lang="zh-CN" altLang="en-US"/>
              <a:pPr>
                <a:defRPr/>
              </a:pPr>
              <a:t>2022/10/11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2101067-568D-403D-86C5-EFD81731E6E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1512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01067-568D-403D-86C5-EFD81731E6E2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249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01067-568D-403D-86C5-EFD81731E6E2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303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55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30660337-7089-4BDD-A6A5-35A4726A32C4}" type="slidenum">
              <a:rPr lang="zh-CN" altLang="en-US">
                <a:latin typeface="Verdana" panose="020B0604030504040204" pitchFamily="34" charset="0"/>
              </a:rPr>
              <a:pPr eaLnBrk="1" hangingPunct="1">
                <a:spcBef>
                  <a:spcPct val="0"/>
                </a:spcBef>
              </a:pPr>
              <a:t>42</a:t>
            </a:fld>
            <a:endParaRPr lang="zh-CN" altLang="en-US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257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675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639F0449-FAFD-4FDD-AB04-4748EC48A6DA}" type="slidenum">
              <a:rPr lang="zh-CN" altLang="en-US">
                <a:latin typeface="Verdana" panose="020B0604030504040204" pitchFamily="34" charset="0"/>
              </a:rPr>
              <a:pPr eaLnBrk="1" hangingPunct="1">
                <a:spcBef>
                  <a:spcPct val="0"/>
                </a:spcBef>
              </a:pPr>
              <a:t>46</a:t>
            </a:fld>
            <a:endParaRPr lang="zh-CN" altLang="en-US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472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65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F8F94484-2F8A-4B2C-BED0-74E1E0802FD8}" type="slidenum">
              <a:rPr lang="zh-CN" altLang="en-US">
                <a:latin typeface="Verdana" panose="020B0604030504040204" pitchFamily="34" charset="0"/>
              </a:rPr>
              <a:pPr eaLnBrk="1" hangingPunct="1">
                <a:spcBef>
                  <a:spcPct val="0"/>
                </a:spcBef>
              </a:pPr>
              <a:t>48</a:t>
            </a:fld>
            <a:endParaRPr lang="zh-CN" altLang="en-US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059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675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639F0449-FAFD-4FDD-AB04-4748EC48A6DA}" type="slidenum">
              <a:rPr lang="zh-CN" altLang="en-US">
                <a:latin typeface="Verdana" panose="020B0604030504040204" pitchFamily="34" charset="0"/>
              </a:rPr>
              <a:pPr eaLnBrk="1" hangingPunct="1">
                <a:spcBef>
                  <a:spcPct val="0"/>
                </a:spcBef>
              </a:pPr>
              <a:t>58</a:t>
            </a:fld>
            <a:endParaRPr lang="zh-CN" altLang="en-US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397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7FA87-F8F5-45CB-8E1A-645E0B5849AC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1469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96148-C430-4C93-8DF6-A855949A09F4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21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7FA87-F8F5-45CB-8E1A-645E0B5849AC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0757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27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动态电路分析</a:t>
            </a:r>
            <a:endParaRPr lang="zh-CN" altLang="en-US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BB1EF6E-823E-468D-A20B-D1C1590B5B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53866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27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动态电路分析</a:t>
            </a:r>
            <a:endParaRPr lang="zh-CN" altLang="en-US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BB1EF6E-823E-468D-A20B-D1C1590B5B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55015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27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动态电路分析</a:t>
            </a:r>
            <a:endParaRPr lang="zh-CN" altLang="en-US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BB1EF6E-823E-468D-A20B-D1C1590B5B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73844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27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动态电路分析</a:t>
            </a:r>
            <a:endParaRPr lang="zh-CN" altLang="en-US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BB1EF6E-823E-468D-A20B-D1C1590B5B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2877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27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动态电路分析</a:t>
            </a:r>
            <a:endParaRPr lang="zh-CN" altLang="en-US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BB1EF6E-823E-468D-A20B-D1C1590B5B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182509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27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动态电路分析</a:t>
            </a:r>
            <a:endParaRPr lang="zh-CN" altLang="en-US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BB1EF6E-823E-468D-A20B-D1C1590B5B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037488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27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动态电路分析</a:t>
            </a:r>
            <a:endParaRPr lang="zh-CN" altLang="en-US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BB1EF6E-823E-468D-A20B-D1C1590B5B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43090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27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动态电路分析</a:t>
            </a:r>
            <a:endParaRPr lang="zh-CN" altLang="en-US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BB1EF6E-823E-468D-A20B-D1C1590B5B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982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C949A-FB30-415B-AB5B-28F799E64298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65835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27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动态电路分析</a:t>
            </a:r>
            <a:endParaRPr lang="zh-CN" altLang="en-US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BB1EF6E-823E-468D-A20B-D1C1590B5B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93621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27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动态电路分析</a:t>
            </a:r>
            <a:endParaRPr lang="zh-CN" altLang="en-US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BB1EF6E-823E-468D-A20B-D1C1590B5B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51036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27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动态电路分析</a:t>
            </a:r>
            <a:endParaRPr lang="zh-CN" altLang="en-US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BB1EF6E-823E-468D-A20B-D1C1590B5B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54194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27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动态电路分析</a:t>
            </a:r>
            <a:endParaRPr lang="zh-CN" altLang="en-US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BB1EF6E-823E-468D-A20B-D1C1590B5B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24638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27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动态电路分析</a:t>
            </a:r>
            <a:endParaRPr lang="zh-CN" altLang="en-US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BB1EF6E-823E-468D-A20B-D1C1590B5B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00913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27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动态电路分析</a:t>
            </a:r>
            <a:endParaRPr lang="zh-CN" altLang="en-US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BB1EF6E-823E-468D-A20B-D1C1590B5B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94742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27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动态电路分析</a:t>
            </a:r>
            <a:endParaRPr lang="zh-CN" altLang="en-US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BB1EF6E-823E-468D-A20B-D1C1590B5B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95017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27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动态电路分析</a:t>
            </a:r>
            <a:endParaRPr lang="zh-CN" altLang="en-US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BB1EF6E-823E-468D-A20B-D1C1590B5B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5370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27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动态电路分析</a:t>
            </a:r>
            <a:endParaRPr lang="zh-CN" altLang="en-US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BB1EF6E-823E-468D-A20B-D1C1590B5B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35716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27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动态电路分析</a:t>
            </a:r>
            <a:endParaRPr lang="zh-CN" altLang="en-US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BB1EF6E-823E-468D-A20B-D1C1590B5B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43190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03B73-E0C5-407C-9D5B-599F18D29F04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084492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27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动态电路分析</a:t>
            </a:r>
            <a:endParaRPr lang="zh-CN" altLang="en-US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BB1EF6E-823E-468D-A20B-D1C1590B5B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96630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27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动态电路分析</a:t>
            </a:r>
            <a:endParaRPr lang="zh-CN" altLang="en-US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BB1EF6E-823E-468D-A20B-D1C1590B5B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013803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27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动态电路分析</a:t>
            </a:r>
            <a:endParaRPr lang="zh-CN" altLang="en-US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BB1EF6E-823E-468D-A20B-D1C1590B5B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22756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27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动态电路分析</a:t>
            </a:r>
            <a:endParaRPr lang="zh-CN" altLang="en-US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BB1EF6E-823E-468D-A20B-D1C1590B5B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03761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27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动态电路分析</a:t>
            </a:r>
            <a:endParaRPr lang="zh-CN" altLang="en-US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BB1EF6E-823E-468D-A20B-D1C1590B5B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17667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27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动态电路分析</a:t>
            </a:r>
            <a:endParaRPr lang="zh-CN" altLang="en-US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BB1EF6E-823E-468D-A20B-D1C1590B5B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95346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27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动态电路分析</a:t>
            </a:r>
            <a:endParaRPr lang="zh-CN" altLang="en-US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BB1EF6E-823E-468D-A20B-D1C1590B5B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35086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27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动态电路分析</a:t>
            </a:r>
            <a:endParaRPr lang="zh-CN" altLang="en-US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BB1EF6E-823E-468D-A20B-D1C1590B5B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98949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27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动态电路分析</a:t>
            </a:r>
            <a:endParaRPr lang="zh-CN" altLang="en-US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BB1EF6E-823E-468D-A20B-D1C1590B5B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409860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27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动态电路分析</a:t>
            </a:r>
            <a:endParaRPr lang="zh-CN" altLang="en-US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BB1EF6E-823E-468D-A20B-D1C1590B5B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1241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AEE73-72B2-415C-AE38-DBB224B36E0F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680869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27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动态电路分析</a:t>
            </a:r>
            <a:endParaRPr lang="zh-CN" altLang="en-US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BB1EF6E-823E-468D-A20B-D1C1590B5B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225678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27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动态电路分析</a:t>
            </a:r>
            <a:endParaRPr lang="zh-CN" altLang="en-US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BB1EF6E-823E-468D-A20B-D1C1590B5B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561310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27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动态电路分析</a:t>
            </a:r>
            <a:endParaRPr lang="zh-CN" altLang="en-US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BB1EF6E-823E-468D-A20B-D1C1590B5B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7847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27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动态电路分析</a:t>
            </a:r>
            <a:endParaRPr lang="zh-CN" altLang="en-US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BB1EF6E-823E-468D-A20B-D1C1590B5B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898456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27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动态电路分析</a:t>
            </a:r>
            <a:endParaRPr lang="zh-CN" altLang="en-US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BB1EF6E-823E-468D-A20B-D1C1590B5B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790347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27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动态电路分析</a:t>
            </a:r>
            <a:endParaRPr lang="zh-CN" altLang="en-US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BB1EF6E-823E-468D-A20B-D1C1590B5B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770115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27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动态电路分析</a:t>
            </a:r>
            <a:endParaRPr lang="zh-CN" altLang="en-US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BB1EF6E-823E-468D-A20B-D1C1590B5B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165390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27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动态电路分析</a:t>
            </a:r>
            <a:endParaRPr lang="zh-CN" altLang="en-US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BB1EF6E-823E-468D-A20B-D1C1590B5B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03877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27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动态电路分析</a:t>
            </a:r>
            <a:endParaRPr lang="zh-CN" altLang="en-US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BB1EF6E-823E-468D-A20B-D1C1590B5B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494875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27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动态电路分析</a:t>
            </a:r>
            <a:endParaRPr lang="zh-CN" altLang="en-US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BB1EF6E-823E-468D-A20B-D1C1590B5B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07411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DB996-2E7C-4953-AB93-695F24F8CB9F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39711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27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动态电路分析</a:t>
            </a:r>
            <a:endParaRPr lang="zh-CN" altLang="en-US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BB1EF6E-823E-468D-A20B-D1C1590B5B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182627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27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动态电路分析</a:t>
            </a:r>
            <a:endParaRPr lang="zh-CN" altLang="en-US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BB1EF6E-823E-468D-A20B-D1C1590B5B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9431183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27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动态电路分析</a:t>
            </a:r>
            <a:endParaRPr lang="zh-CN" altLang="en-US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BB1EF6E-823E-468D-A20B-D1C1590B5B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645175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27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动态电路分析</a:t>
            </a:r>
            <a:endParaRPr lang="zh-CN" altLang="en-US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BB1EF6E-823E-468D-A20B-D1C1590B5B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918532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27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动态电路分析</a:t>
            </a:r>
            <a:endParaRPr lang="zh-CN" altLang="en-US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BB1EF6E-823E-468D-A20B-D1C1590B5B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00998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27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动态电路分析</a:t>
            </a:r>
            <a:endParaRPr lang="zh-CN" altLang="en-US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BB1EF6E-823E-468D-A20B-D1C1590B5B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731710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27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动态电路分析</a:t>
            </a:r>
            <a:endParaRPr lang="zh-CN" altLang="en-US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BB1EF6E-823E-468D-A20B-D1C1590B5B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646629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27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动态电路分析</a:t>
            </a:r>
            <a:endParaRPr lang="zh-CN" altLang="en-US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BB1EF6E-823E-468D-A20B-D1C1590B5B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795607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27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动态电路分析</a:t>
            </a:r>
            <a:endParaRPr lang="zh-CN" altLang="en-US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BB1EF6E-823E-468D-A20B-D1C1590B5B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85558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27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动态电路分析</a:t>
            </a:r>
            <a:endParaRPr lang="zh-CN" altLang="en-US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BB1EF6E-823E-468D-A20B-D1C1590B5B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872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2FC10-949A-4576-B6E0-ECE1E9546667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145246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27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动态电路分析</a:t>
            </a:r>
            <a:endParaRPr lang="zh-CN" altLang="en-US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BB1EF6E-823E-468D-A20B-D1C1590B5B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588147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27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动态电路分析</a:t>
            </a:r>
            <a:endParaRPr lang="zh-CN" altLang="en-US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BB1EF6E-823E-468D-A20B-D1C1590B5B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622038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27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动态电路分析</a:t>
            </a:r>
            <a:endParaRPr lang="zh-CN" altLang="en-US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BB1EF6E-823E-468D-A20B-D1C1590B5B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919048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27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动态电路分析</a:t>
            </a:r>
            <a:endParaRPr lang="zh-CN" altLang="en-US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BB1EF6E-823E-468D-A20B-D1C1590B5B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423966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27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动态电路分析</a:t>
            </a:r>
            <a:endParaRPr lang="zh-CN" altLang="en-US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BB1EF6E-823E-468D-A20B-D1C1590B5B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929151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27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动态电路分析</a:t>
            </a:r>
            <a:endParaRPr lang="zh-CN" altLang="en-US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BB1EF6E-823E-468D-A20B-D1C1590B5B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819545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27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动态电路分析</a:t>
            </a:r>
            <a:endParaRPr lang="zh-CN" altLang="en-US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BB1EF6E-823E-468D-A20B-D1C1590B5B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3490109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27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动态电路分析</a:t>
            </a:r>
            <a:endParaRPr lang="zh-CN" altLang="en-US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BB1EF6E-823E-468D-A20B-D1C1590B5B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098460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27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动态电路分析</a:t>
            </a:r>
            <a:endParaRPr lang="zh-CN" altLang="en-US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BB1EF6E-823E-468D-A20B-D1C1590B5B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95672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0" y="260350"/>
            <a:ext cx="9128125" cy="346075"/>
            <a:chOff x="0" y="0"/>
            <a:chExt cx="5760" cy="344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60" y="85"/>
              <a:ext cx="5500" cy="174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258" y="85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73" y="174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83" y="87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58" y="170"/>
              <a:ext cx="71" cy="88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173" y="259"/>
              <a:ext cx="86" cy="85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795963" y="260350"/>
            <a:ext cx="227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章 动态电路分析</a:t>
            </a:r>
            <a:endParaRPr lang="zh-CN" altLang="en-US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77050" y="476250"/>
            <a:ext cx="914400" cy="91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BB1EF6E-823E-468D-A20B-D1C1590B5B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6559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74E79-AC99-4D80-9FC0-98C38C9FFE19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3516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6A19-FA98-4CA3-9533-EFD77AC902B3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4311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10E0F-3509-4E8F-95A0-187858F29087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54376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C7FA87-F8F5-45CB-8E1A-645E0B5849AC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19781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  <p:sldLayoutId id="2147483955" r:id="rId12"/>
    <p:sldLayoutId id="2147483956" r:id="rId13"/>
    <p:sldLayoutId id="2147483957" r:id="rId14"/>
    <p:sldLayoutId id="2147483958" r:id="rId15"/>
    <p:sldLayoutId id="2147483959" r:id="rId16"/>
    <p:sldLayoutId id="2147483960" r:id="rId17"/>
    <p:sldLayoutId id="2147483961" r:id="rId18"/>
    <p:sldLayoutId id="2147483962" r:id="rId19"/>
    <p:sldLayoutId id="2147483963" r:id="rId20"/>
    <p:sldLayoutId id="2147483964" r:id="rId21"/>
    <p:sldLayoutId id="2147483965" r:id="rId22"/>
    <p:sldLayoutId id="2147483966" r:id="rId23"/>
    <p:sldLayoutId id="2147483967" r:id="rId24"/>
    <p:sldLayoutId id="2147483968" r:id="rId25"/>
    <p:sldLayoutId id="2147483969" r:id="rId26"/>
    <p:sldLayoutId id="2147483970" r:id="rId27"/>
    <p:sldLayoutId id="2147483971" r:id="rId28"/>
    <p:sldLayoutId id="2147483973" r:id="rId29"/>
    <p:sldLayoutId id="2147483974" r:id="rId30"/>
    <p:sldLayoutId id="2147483975" r:id="rId31"/>
    <p:sldLayoutId id="2147483976" r:id="rId32"/>
    <p:sldLayoutId id="2147483977" r:id="rId33"/>
    <p:sldLayoutId id="2147483978" r:id="rId34"/>
    <p:sldLayoutId id="2147483979" r:id="rId35"/>
    <p:sldLayoutId id="2147483980" r:id="rId36"/>
    <p:sldLayoutId id="2147483981" r:id="rId37"/>
    <p:sldLayoutId id="2147483982" r:id="rId38"/>
    <p:sldLayoutId id="2147483983" r:id="rId39"/>
    <p:sldLayoutId id="2147483984" r:id="rId40"/>
    <p:sldLayoutId id="2147483985" r:id="rId41"/>
    <p:sldLayoutId id="2147483986" r:id="rId42"/>
    <p:sldLayoutId id="2147483987" r:id="rId43"/>
    <p:sldLayoutId id="2147483988" r:id="rId44"/>
    <p:sldLayoutId id="2147483989" r:id="rId45"/>
    <p:sldLayoutId id="2147483990" r:id="rId46"/>
    <p:sldLayoutId id="2147483991" r:id="rId47"/>
    <p:sldLayoutId id="2147483992" r:id="rId48"/>
    <p:sldLayoutId id="2147483993" r:id="rId49"/>
    <p:sldLayoutId id="2147483994" r:id="rId50"/>
    <p:sldLayoutId id="2147483995" r:id="rId51"/>
    <p:sldLayoutId id="2147483996" r:id="rId52"/>
    <p:sldLayoutId id="2147483997" r:id="rId53"/>
    <p:sldLayoutId id="2147483998" r:id="rId54"/>
    <p:sldLayoutId id="2147483999" r:id="rId55"/>
    <p:sldLayoutId id="2147484000" r:id="rId56"/>
    <p:sldLayoutId id="2147484001" r:id="rId57"/>
    <p:sldLayoutId id="2147484002" r:id="rId58"/>
    <p:sldLayoutId id="2147484003" r:id="rId59"/>
    <p:sldLayoutId id="2147484004" r:id="rId60"/>
    <p:sldLayoutId id="2147484005" r:id="rId61"/>
    <p:sldLayoutId id="2147484006" r:id="rId62"/>
    <p:sldLayoutId id="2147484007" r:id="rId63"/>
    <p:sldLayoutId id="2147484008" r:id="rId64"/>
    <p:sldLayoutId id="2147484009" r:id="rId65"/>
    <p:sldLayoutId id="2147484010" r:id="rId66"/>
    <p:sldLayoutId id="2147484011" r:id="rId67"/>
    <p:sldLayoutId id="2147484012" r:id="rId68"/>
    <p:sldLayoutId id="2147484013" r:id="rId6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image" Target="../media/image1.png"/><Relationship Id="rId7" Type="http://schemas.openxmlformats.org/officeDocument/2006/relationships/oleObject" Target="../embeddings/oleObject7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2.png"/><Relationship Id="rId7" Type="http://schemas.openxmlformats.org/officeDocument/2006/relationships/image" Target="../media/image14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16.wmf"/><Relationship Id="rId5" Type="http://schemas.openxmlformats.org/officeDocument/2006/relationships/image" Target="../media/image13.e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15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image" Target="../media/image21.wmf"/><Relationship Id="rId18" Type="http://schemas.openxmlformats.org/officeDocument/2006/relationships/oleObject" Target="../embeddings/oleObject19.bin"/><Relationship Id="rId3" Type="http://schemas.openxmlformats.org/officeDocument/2006/relationships/image" Target="../media/image2.png"/><Relationship Id="rId21" Type="http://schemas.openxmlformats.org/officeDocument/2006/relationships/image" Target="../media/image22.wmf"/><Relationship Id="rId7" Type="http://schemas.openxmlformats.org/officeDocument/2006/relationships/image" Target="../media/image18.wmf"/><Relationship Id="rId12" Type="http://schemas.openxmlformats.org/officeDocument/2006/relationships/oleObject" Target="../embeddings/oleObject16.bin"/><Relationship Id="rId17" Type="http://schemas.openxmlformats.org/officeDocument/2006/relationships/image" Target="../media/image14.wmf"/><Relationship Id="rId2" Type="http://schemas.openxmlformats.org/officeDocument/2006/relationships/image" Target="../media/image1.png"/><Relationship Id="rId16" Type="http://schemas.openxmlformats.org/officeDocument/2006/relationships/oleObject" Target="../embeddings/oleObject18.bin"/><Relationship Id="rId20" Type="http://schemas.openxmlformats.org/officeDocument/2006/relationships/oleObject" Target="../embeddings/oleObject20.bin"/><Relationship Id="rId1" Type="http://schemas.openxmlformats.org/officeDocument/2006/relationships/slideLayout" Target="../slideLayouts/slideLayout20.x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20.wmf"/><Relationship Id="rId5" Type="http://schemas.openxmlformats.org/officeDocument/2006/relationships/image" Target="../media/image17.wmf"/><Relationship Id="rId15" Type="http://schemas.openxmlformats.org/officeDocument/2006/relationships/image" Target="../media/image13.emf"/><Relationship Id="rId10" Type="http://schemas.openxmlformats.org/officeDocument/2006/relationships/oleObject" Target="../embeddings/oleObject15.bin"/><Relationship Id="rId19" Type="http://schemas.openxmlformats.org/officeDocument/2006/relationships/image" Target="../media/image15.w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19.wmf"/><Relationship Id="rId14" Type="http://schemas.openxmlformats.org/officeDocument/2006/relationships/oleObject" Target="../embeddings/oleObject17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image" Target="../media/image2.png"/><Relationship Id="rId7" Type="http://schemas.openxmlformats.org/officeDocument/2006/relationships/oleObject" Target="../embeddings/oleObject22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21.bin"/><Relationship Id="rId10" Type="http://schemas.openxmlformats.org/officeDocument/2006/relationships/image" Target="../media/image26.wmf"/><Relationship Id="rId4" Type="http://schemas.openxmlformats.org/officeDocument/2006/relationships/image" Target="../media/image23.png"/><Relationship Id="rId9" Type="http://schemas.openxmlformats.org/officeDocument/2006/relationships/oleObject" Target="../embeddings/oleObject23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image" Target="../media/image2.png"/><Relationship Id="rId7" Type="http://schemas.openxmlformats.org/officeDocument/2006/relationships/oleObject" Target="../embeddings/oleObject25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24.bin"/><Relationship Id="rId10" Type="http://schemas.openxmlformats.org/officeDocument/2006/relationships/image" Target="../media/image30.wmf"/><Relationship Id="rId4" Type="http://schemas.openxmlformats.org/officeDocument/2006/relationships/image" Target="../media/image27.png"/><Relationship Id="rId9" Type="http://schemas.openxmlformats.org/officeDocument/2006/relationships/oleObject" Target="../embeddings/oleObject26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1.emf"/><Relationship Id="rId4" Type="http://schemas.openxmlformats.org/officeDocument/2006/relationships/oleObject" Target="../embeddings/oleObject27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image" Target="../media/image2.png"/><Relationship Id="rId7" Type="http://schemas.openxmlformats.org/officeDocument/2006/relationships/image" Target="../media/image3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6" Type="http://schemas.openxmlformats.org/officeDocument/2006/relationships/audio" Target="../media/audio1.wav"/><Relationship Id="rId5" Type="http://schemas.openxmlformats.org/officeDocument/2006/relationships/image" Target="../media/image4.emf"/><Relationship Id="rId4" Type="http://schemas.openxmlformats.org/officeDocument/2006/relationships/oleObject" Target="../embeddings/oleObject28.bin"/><Relationship Id="rId9" Type="http://schemas.openxmlformats.org/officeDocument/2006/relationships/image" Target="../media/image33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3" Type="http://schemas.openxmlformats.org/officeDocument/2006/relationships/image" Target="../media/image1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2.png"/><Relationship Id="rId9" Type="http://schemas.openxmlformats.org/officeDocument/2006/relationships/image" Target="../media/image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8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8.x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37.wmf"/><Relationship Id="rId4" Type="http://schemas.openxmlformats.org/officeDocument/2006/relationships/oleObject" Target="../embeddings/oleObject34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image" Target="../media/image2.png"/><Relationship Id="rId7" Type="http://schemas.openxmlformats.org/officeDocument/2006/relationships/oleObject" Target="../embeddings/oleObject37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36.bin"/><Relationship Id="rId10" Type="http://schemas.openxmlformats.org/officeDocument/2006/relationships/image" Target="../media/image42.wmf"/><Relationship Id="rId4" Type="http://schemas.openxmlformats.org/officeDocument/2006/relationships/image" Target="../media/image39.emf"/><Relationship Id="rId9" Type="http://schemas.openxmlformats.org/officeDocument/2006/relationships/oleObject" Target="../embeddings/oleObject38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image" Target="../media/image2.png"/><Relationship Id="rId7" Type="http://schemas.openxmlformats.org/officeDocument/2006/relationships/oleObject" Target="../embeddings/oleObject40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39.bin"/><Relationship Id="rId10" Type="http://schemas.openxmlformats.org/officeDocument/2006/relationships/image" Target="../media/image46.wmf"/><Relationship Id="rId4" Type="http://schemas.openxmlformats.org/officeDocument/2006/relationships/image" Target="../media/image43.png"/><Relationship Id="rId9" Type="http://schemas.openxmlformats.org/officeDocument/2006/relationships/oleObject" Target="../embeddings/oleObject41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image" Target="../media/image2.png"/><Relationship Id="rId7" Type="http://schemas.openxmlformats.org/officeDocument/2006/relationships/oleObject" Target="../embeddings/oleObject43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42.bin"/><Relationship Id="rId10" Type="http://schemas.openxmlformats.org/officeDocument/2006/relationships/image" Target="../media/image50.wmf"/><Relationship Id="rId4" Type="http://schemas.openxmlformats.org/officeDocument/2006/relationships/image" Target="../media/image47.png"/><Relationship Id="rId9" Type="http://schemas.openxmlformats.org/officeDocument/2006/relationships/oleObject" Target="../embeddings/oleObject44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53.wmf"/><Relationship Id="rId4" Type="http://schemas.openxmlformats.org/officeDocument/2006/relationships/oleObject" Target="../embeddings/oleObject45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53.wmf"/><Relationship Id="rId4" Type="http://schemas.openxmlformats.org/officeDocument/2006/relationships/oleObject" Target="../embeddings/oleObject46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oleObject" Target="../embeddings/oleObject47.bin"/><Relationship Id="rId7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54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3" Type="http://schemas.openxmlformats.org/officeDocument/2006/relationships/oleObject" Target="../embeddings/oleObject49.bin"/><Relationship Id="rId7" Type="http://schemas.openxmlformats.org/officeDocument/2006/relationships/oleObject" Target="../embeddings/oleObject51.bin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5.wmf"/><Relationship Id="rId11" Type="http://schemas.openxmlformats.org/officeDocument/2006/relationships/image" Target="../media/image59.png"/><Relationship Id="rId5" Type="http://schemas.openxmlformats.org/officeDocument/2006/relationships/oleObject" Target="../embeddings/oleObject50.bin"/><Relationship Id="rId10" Type="http://schemas.openxmlformats.org/officeDocument/2006/relationships/image" Target="../media/image58.wmf"/><Relationship Id="rId4" Type="http://schemas.openxmlformats.org/officeDocument/2006/relationships/image" Target="../media/image54.wmf"/><Relationship Id="rId9" Type="http://schemas.openxmlformats.org/officeDocument/2006/relationships/oleObject" Target="../embeddings/oleObject52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3" Type="http://schemas.openxmlformats.org/officeDocument/2006/relationships/image" Target="../media/image2.png"/><Relationship Id="rId7" Type="http://schemas.openxmlformats.org/officeDocument/2006/relationships/image" Target="../media/image61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5.xml"/><Relationship Id="rId6" Type="http://schemas.openxmlformats.org/officeDocument/2006/relationships/oleObject" Target="../embeddings/oleObject53.bin"/><Relationship Id="rId5" Type="http://schemas.openxmlformats.org/officeDocument/2006/relationships/image" Target="../media/image60.png"/><Relationship Id="rId4" Type="http://schemas.openxmlformats.org/officeDocument/2006/relationships/image" Target="../media/image51.png"/><Relationship Id="rId9" Type="http://schemas.openxmlformats.org/officeDocument/2006/relationships/image" Target="../media/image62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2.png"/><Relationship Id="rId7" Type="http://schemas.openxmlformats.org/officeDocument/2006/relationships/image" Target="../media/image64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5.xml"/><Relationship Id="rId6" Type="http://schemas.openxmlformats.org/officeDocument/2006/relationships/oleObject" Target="../embeddings/oleObject55.bin"/><Relationship Id="rId5" Type="http://schemas.openxmlformats.org/officeDocument/2006/relationships/image" Target="../media/image63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7.bin"/><Relationship Id="rId13" Type="http://schemas.openxmlformats.org/officeDocument/2006/relationships/image" Target="../media/image72.wmf"/><Relationship Id="rId3" Type="http://schemas.openxmlformats.org/officeDocument/2006/relationships/image" Target="../media/image1.png"/><Relationship Id="rId7" Type="http://schemas.openxmlformats.org/officeDocument/2006/relationships/image" Target="../media/image69.wmf"/><Relationship Id="rId12" Type="http://schemas.openxmlformats.org/officeDocument/2006/relationships/oleObject" Target="../embeddings/oleObject59.bin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6.xml"/><Relationship Id="rId6" Type="http://schemas.openxmlformats.org/officeDocument/2006/relationships/oleObject" Target="../embeddings/oleObject56.bin"/><Relationship Id="rId11" Type="http://schemas.openxmlformats.org/officeDocument/2006/relationships/image" Target="../media/image71.wmf"/><Relationship Id="rId5" Type="http://schemas.openxmlformats.org/officeDocument/2006/relationships/image" Target="../media/image66.png"/><Relationship Id="rId10" Type="http://schemas.openxmlformats.org/officeDocument/2006/relationships/oleObject" Target="../embeddings/oleObject58.bin"/><Relationship Id="rId4" Type="http://schemas.openxmlformats.org/officeDocument/2006/relationships/image" Target="../media/image2.png"/><Relationship Id="rId9" Type="http://schemas.openxmlformats.org/officeDocument/2006/relationships/image" Target="../media/image70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.bin"/><Relationship Id="rId13" Type="http://schemas.openxmlformats.org/officeDocument/2006/relationships/image" Target="../media/image77.wmf"/><Relationship Id="rId3" Type="http://schemas.openxmlformats.org/officeDocument/2006/relationships/image" Target="../media/image2.png"/><Relationship Id="rId7" Type="http://schemas.openxmlformats.org/officeDocument/2006/relationships/image" Target="../media/image74.wmf"/><Relationship Id="rId12" Type="http://schemas.openxmlformats.org/officeDocument/2006/relationships/oleObject" Target="../embeddings/oleObject64.bin"/><Relationship Id="rId2" Type="http://schemas.openxmlformats.org/officeDocument/2006/relationships/image" Target="../media/image1.png"/><Relationship Id="rId16" Type="http://schemas.openxmlformats.org/officeDocument/2006/relationships/image" Target="../media/image78.wmf"/><Relationship Id="rId1" Type="http://schemas.openxmlformats.org/officeDocument/2006/relationships/slideLayout" Target="../slideLayouts/slideLayout37.xml"/><Relationship Id="rId6" Type="http://schemas.openxmlformats.org/officeDocument/2006/relationships/oleObject" Target="../embeddings/oleObject61.bin"/><Relationship Id="rId11" Type="http://schemas.openxmlformats.org/officeDocument/2006/relationships/image" Target="../media/image76.wmf"/><Relationship Id="rId5" Type="http://schemas.openxmlformats.org/officeDocument/2006/relationships/image" Target="../media/image73.wmf"/><Relationship Id="rId15" Type="http://schemas.openxmlformats.org/officeDocument/2006/relationships/oleObject" Target="../embeddings/oleObject65.bin"/><Relationship Id="rId10" Type="http://schemas.openxmlformats.org/officeDocument/2006/relationships/oleObject" Target="../embeddings/oleObject63.bin"/><Relationship Id="rId4" Type="http://schemas.openxmlformats.org/officeDocument/2006/relationships/oleObject" Target="../embeddings/oleObject60.bin"/><Relationship Id="rId9" Type="http://schemas.openxmlformats.org/officeDocument/2006/relationships/image" Target="../media/image75.wmf"/><Relationship Id="rId1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2.png"/><Relationship Id="rId7" Type="http://schemas.openxmlformats.org/officeDocument/2006/relationships/image" Target="../media/image75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8.xml"/><Relationship Id="rId6" Type="http://schemas.openxmlformats.org/officeDocument/2006/relationships/oleObject" Target="../embeddings/oleObject67.bin"/><Relationship Id="rId5" Type="http://schemas.openxmlformats.org/officeDocument/2006/relationships/image" Target="../media/image74.wmf"/><Relationship Id="rId10" Type="http://schemas.openxmlformats.org/officeDocument/2006/relationships/image" Target="../media/image78.wmf"/><Relationship Id="rId4" Type="http://schemas.openxmlformats.org/officeDocument/2006/relationships/oleObject" Target="../embeddings/oleObject66.bin"/><Relationship Id="rId9" Type="http://schemas.openxmlformats.org/officeDocument/2006/relationships/oleObject" Target="../embeddings/oleObject68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2.png"/><Relationship Id="rId7" Type="http://schemas.openxmlformats.org/officeDocument/2006/relationships/image" Target="../media/image78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9.xml"/><Relationship Id="rId6" Type="http://schemas.openxmlformats.org/officeDocument/2006/relationships/oleObject" Target="../embeddings/oleObject70.bin"/><Relationship Id="rId5" Type="http://schemas.openxmlformats.org/officeDocument/2006/relationships/image" Target="../media/image74.wmf"/><Relationship Id="rId4" Type="http://schemas.openxmlformats.org/officeDocument/2006/relationships/oleObject" Target="../embeddings/oleObject69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3.bin"/><Relationship Id="rId13" Type="http://schemas.openxmlformats.org/officeDocument/2006/relationships/image" Target="../media/image85.wmf"/><Relationship Id="rId3" Type="http://schemas.openxmlformats.org/officeDocument/2006/relationships/image" Target="../media/image2.png"/><Relationship Id="rId7" Type="http://schemas.openxmlformats.org/officeDocument/2006/relationships/image" Target="../media/image82.wmf"/><Relationship Id="rId12" Type="http://schemas.openxmlformats.org/officeDocument/2006/relationships/oleObject" Target="../embeddings/oleObject75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oleObject" Target="../embeddings/oleObject72.bin"/><Relationship Id="rId11" Type="http://schemas.openxmlformats.org/officeDocument/2006/relationships/image" Target="../media/image84.wmf"/><Relationship Id="rId5" Type="http://schemas.openxmlformats.org/officeDocument/2006/relationships/image" Target="../media/image81.wmf"/><Relationship Id="rId10" Type="http://schemas.openxmlformats.org/officeDocument/2006/relationships/oleObject" Target="../embeddings/oleObject74.bin"/><Relationship Id="rId4" Type="http://schemas.openxmlformats.org/officeDocument/2006/relationships/oleObject" Target="../embeddings/oleObject71.bin"/><Relationship Id="rId9" Type="http://schemas.openxmlformats.org/officeDocument/2006/relationships/image" Target="../media/image83.wmf"/><Relationship Id="rId14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13" Type="http://schemas.openxmlformats.org/officeDocument/2006/relationships/oleObject" Target="../embeddings/oleObject80.bin"/><Relationship Id="rId18" Type="http://schemas.openxmlformats.org/officeDocument/2006/relationships/image" Target="../media/image94.wmf"/><Relationship Id="rId3" Type="http://schemas.openxmlformats.org/officeDocument/2006/relationships/image" Target="../media/image2.png"/><Relationship Id="rId21" Type="http://schemas.openxmlformats.org/officeDocument/2006/relationships/oleObject" Target="../embeddings/oleObject84.bin"/><Relationship Id="rId7" Type="http://schemas.openxmlformats.org/officeDocument/2006/relationships/oleObject" Target="../embeddings/oleObject77.bin"/><Relationship Id="rId12" Type="http://schemas.openxmlformats.org/officeDocument/2006/relationships/image" Target="../media/image91.wmf"/><Relationship Id="rId17" Type="http://schemas.openxmlformats.org/officeDocument/2006/relationships/oleObject" Target="../embeddings/oleObject82.bin"/><Relationship Id="rId2" Type="http://schemas.openxmlformats.org/officeDocument/2006/relationships/image" Target="../media/image1.png"/><Relationship Id="rId16" Type="http://schemas.openxmlformats.org/officeDocument/2006/relationships/image" Target="../media/image93.wmf"/><Relationship Id="rId20" Type="http://schemas.openxmlformats.org/officeDocument/2006/relationships/image" Target="../media/image95.wmf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88.wmf"/><Relationship Id="rId11" Type="http://schemas.openxmlformats.org/officeDocument/2006/relationships/oleObject" Target="../embeddings/oleObject79.bin"/><Relationship Id="rId5" Type="http://schemas.openxmlformats.org/officeDocument/2006/relationships/oleObject" Target="../embeddings/oleObject76.bin"/><Relationship Id="rId15" Type="http://schemas.openxmlformats.org/officeDocument/2006/relationships/oleObject" Target="../embeddings/oleObject81.bin"/><Relationship Id="rId10" Type="http://schemas.openxmlformats.org/officeDocument/2006/relationships/image" Target="../media/image90.wmf"/><Relationship Id="rId19" Type="http://schemas.openxmlformats.org/officeDocument/2006/relationships/oleObject" Target="../embeddings/oleObject83.bin"/><Relationship Id="rId4" Type="http://schemas.openxmlformats.org/officeDocument/2006/relationships/image" Target="../media/image87.png"/><Relationship Id="rId9" Type="http://schemas.openxmlformats.org/officeDocument/2006/relationships/oleObject" Target="../embeddings/oleObject78.bin"/><Relationship Id="rId14" Type="http://schemas.openxmlformats.org/officeDocument/2006/relationships/image" Target="../media/image92.wmf"/><Relationship Id="rId22" Type="http://schemas.openxmlformats.org/officeDocument/2006/relationships/image" Target="../media/image96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wmf"/><Relationship Id="rId3" Type="http://schemas.openxmlformats.org/officeDocument/2006/relationships/image" Target="../media/image1.png"/><Relationship Id="rId7" Type="http://schemas.openxmlformats.org/officeDocument/2006/relationships/oleObject" Target="../embeddings/oleObject86.bin"/><Relationship Id="rId12" Type="http://schemas.openxmlformats.org/officeDocument/2006/relationships/image" Target="../media/image96.wmf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97.wmf"/><Relationship Id="rId11" Type="http://schemas.openxmlformats.org/officeDocument/2006/relationships/oleObject" Target="../embeddings/oleObject88.bin"/><Relationship Id="rId5" Type="http://schemas.openxmlformats.org/officeDocument/2006/relationships/oleObject" Target="../embeddings/oleObject85.bin"/><Relationship Id="rId10" Type="http://schemas.openxmlformats.org/officeDocument/2006/relationships/image" Target="../media/image95.wmf"/><Relationship Id="rId4" Type="http://schemas.openxmlformats.org/officeDocument/2006/relationships/image" Target="../media/image2.png"/><Relationship Id="rId9" Type="http://schemas.openxmlformats.org/officeDocument/2006/relationships/oleObject" Target="../embeddings/oleObject87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wmf"/><Relationship Id="rId13" Type="http://schemas.openxmlformats.org/officeDocument/2006/relationships/image" Target="../media/image96.wmf"/><Relationship Id="rId3" Type="http://schemas.openxmlformats.org/officeDocument/2006/relationships/image" Target="../media/image1.png"/><Relationship Id="rId7" Type="http://schemas.openxmlformats.org/officeDocument/2006/relationships/oleObject" Target="../embeddings/oleObject90.bin"/><Relationship Id="rId12" Type="http://schemas.openxmlformats.org/officeDocument/2006/relationships/oleObject" Target="../embeddings/oleObject92.bin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95.wmf"/><Relationship Id="rId11" Type="http://schemas.openxmlformats.org/officeDocument/2006/relationships/image" Target="../media/image100.png"/><Relationship Id="rId5" Type="http://schemas.openxmlformats.org/officeDocument/2006/relationships/oleObject" Target="../embeddings/oleObject89.bin"/><Relationship Id="rId10" Type="http://schemas.openxmlformats.org/officeDocument/2006/relationships/image" Target="../media/image98.wmf"/><Relationship Id="rId4" Type="http://schemas.openxmlformats.org/officeDocument/2006/relationships/image" Target="../media/image2.png"/><Relationship Id="rId9" Type="http://schemas.openxmlformats.org/officeDocument/2006/relationships/oleObject" Target="../embeddings/oleObject91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3" Type="http://schemas.openxmlformats.org/officeDocument/2006/relationships/image" Target="../media/image1.png"/><Relationship Id="rId7" Type="http://schemas.openxmlformats.org/officeDocument/2006/relationships/oleObject" Target="../embeddings/oleObject94.bin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95.wmf"/><Relationship Id="rId5" Type="http://schemas.openxmlformats.org/officeDocument/2006/relationships/oleObject" Target="../embeddings/oleObject93.bin"/><Relationship Id="rId10" Type="http://schemas.openxmlformats.org/officeDocument/2006/relationships/image" Target="../media/image97.wmf"/><Relationship Id="rId4" Type="http://schemas.openxmlformats.org/officeDocument/2006/relationships/image" Target="../media/image2.png"/><Relationship Id="rId9" Type="http://schemas.openxmlformats.org/officeDocument/2006/relationships/oleObject" Target="../embeddings/oleObject95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7.bin"/><Relationship Id="rId13" Type="http://schemas.openxmlformats.org/officeDocument/2006/relationships/image" Target="../media/image105.wmf"/><Relationship Id="rId3" Type="http://schemas.openxmlformats.org/officeDocument/2006/relationships/image" Target="../media/image101.png"/><Relationship Id="rId7" Type="http://schemas.openxmlformats.org/officeDocument/2006/relationships/image" Target="../media/image102.wmf"/><Relationship Id="rId12" Type="http://schemas.openxmlformats.org/officeDocument/2006/relationships/oleObject" Target="../embeddings/oleObject99.bin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07.png"/><Relationship Id="rId1" Type="http://schemas.openxmlformats.org/officeDocument/2006/relationships/slideLayout" Target="../slideLayouts/slideLayout46.xml"/><Relationship Id="rId6" Type="http://schemas.openxmlformats.org/officeDocument/2006/relationships/oleObject" Target="../embeddings/oleObject96.bin"/><Relationship Id="rId11" Type="http://schemas.openxmlformats.org/officeDocument/2006/relationships/image" Target="../media/image104.wmf"/><Relationship Id="rId5" Type="http://schemas.openxmlformats.org/officeDocument/2006/relationships/image" Target="../media/image2.png"/><Relationship Id="rId15" Type="http://schemas.openxmlformats.org/officeDocument/2006/relationships/image" Target="../media/image106.wmf"/><Relationship Id="rId10" Type="http://schemas.openxmlformats.org/officeDocument/2006/relationships/oleObject" Target="../embeddings/oleObject98.bin"/><Relationship Id="rId4" Type="http://schemas.openxmlformats.org/officeDocument/2006/relationships/image" Target="../media/image1.png"/><Relationship Id="rId9" Type="http://schemas.openxmlformats.org/officeDocument/2006/relationships/image" Target="../media/image103.wmf"/><Relationship Id="rId14" Type="http://schemas.openxmlformats.org/officeDocument/2006/relationships/oleObject" Target="../embeddings/oleObject100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13" Type="http://schemas.openxmlformats.org/officeDocument/2006/relationships/image" Target="../media/image113.wmf"/><Relationship Id="rId3" Type="http://schemas.openxmlformats.org/officeDocument/2006/relationships/image" Target="../media/image1.png"/><Relationship Id="rId7" Type="http://schemas.openxmlformats.org/officeDocument/2006/relationships/oleObject" Target="../embeddings/oleObject102.bin"/><Relationship Id="rId12" Type="http://schemas.openxmlformats.org/officeDocument/2006/relationships/oleObject" Target="../embeddings/oleObject104.bin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09.wmf"/><Relationship Id="rId11" Type="http://schemas.openxmlformats.org/officeDocument/2006/relationships/image" Target="../media/image112.png"/><Relationship Id="rId5" Type="http://schemas.openxmlformats.org/officeDocument/2006/relationships/oleObject" Target="../embeddings/oleObject101.bin"/><Relationship Id="rId10" Type="http://schemas.openxmlformats.org/officeDocument/2006/relationships/image" Target="../media/image111.wmf"/><Relationship Id="rId4" Type="http://schemas.openxmlformats.org/officeDocument/2006/relationships/image" Target="../media/image2.png"/><Relationship Id="rId9" Type="http://schemas.openxmlformats.org/officeDocument/2006/relationships/oleObject" Target="../embeddings/oleObject103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wmf"/><Relationship Id="rId3" Type="http://schemas.openxmlformats.org/officeDocument/2006/relationships/image" Target="../media/image2.png"/><Relationship Id="rId7" Type="http://schemas.openxmlformats.org/officeDocument/2006/relationships/oleObject" Target="../embeddings/oleObject106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112.png"/><Relationship Id="rId5" Type="http://schemas.openxmlformats.org/officeDocument/2006/relationships/image" Target="../media/image114.wmf"/><Relationship Id="rId4" Type="http://schemas.openxmlformats.org/officeDocument/2006/relationships/oleObject" Target="../embeddings/oleObject105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11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5.wmf"/><Relationship Id="rId18" Type="http://schemas.openxmlformats.org/officeDocument/2006/relationships/image" Target="../media/image78.wmf"/><Relationship Id="rId3" Type="http://schemas.openxmlformats.org/officeDocument/2006/relationships/oleObject" Target="../embeddings/oleObject107.bin"/><Relationship Id="rId7" Type="http://schemas.openxmlformats.org/officeDocument/2006/relationships/image" Target="../media/image80.png"/><Relationship Id="rId12" Type="http://schemas.openxmlformats.org/officeDocument/2006/relationships/oleObject" Target="../embeddings/oleObject110.bin"/><Relationship Id="rId17" Type="http://schemas.openxmlformats.org/officeDocument/2006/relationships/oleObject" Target="../embeddings/oleObject112.bin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96.wmf"/><Relationship Id="rId20" Type="http://schemas.openxmlformats.org/officeDocument/2006/relationships/image" Target="../media/image117.wmf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77.wmf"/><Relationship Id="rId11" Type="http://schemas.openxmlformats.org/officeDocument/2006/relationships/image" Target="../media/image66.png"/><Relationship Id="rId5" Type="http://schemas.openxmlformats.org/officeDocument/2006/relationships/oleObject" Target="../embeddings/oleObject108.bin"/><Relationship Id="rId15" Type="http://schemas.openxmlformats.org/officeDocument/2006/relationships/oleObject" Target="../embeddings/oleObject111.bin"/><Relationship Id="rId10" Type="http://schemas.openxmlformats.org/officeDocument/2006/relationships/image" Target="../media/image116.wmf"/><Relationship Id="rId19" Type="http://schemas.openxmlformats.org/officeDocument/2006/relationships/oleObject" Target="../embeddings/oleObject113.bin"/><Relationship Id="rId4" Type="http://schemas.openxmlformats.org/officeDocument/2006/relationships/image" Target="../media/image74.wmf"/><Relationship Id="rId9" Type="http://schemas.openxmlformats.org/officeDocument/2006/relationships/oleObject" Target="../embeddings/oleObject109.bin"/><Relationship Id="rId14" Type="http://schemas.openxmlformats.org/officeDocument/2006/relationships/image" Target="../media/image9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117.wmf"/><Relationship Id="rId4" Type="http://schemas.openxmlformats.org/officeDocument/2006/relationships/oleObject" Target="../embeddings/oleObject114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6.bin"/><Relationship Id="rId3" Type="http://schemas.openxmlformats.org/officeDocument/2006/relationships/image" Target="../media/image67.png"/><Relationship Id="rId7" Type="http://schemas.openxmlformats.org/officeDocument/2006/relationships/image" Target="../media/image118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9.xml"/><Relationship Id="rId6" Type="http://schemas.openxmlformats.org/officeDocument/2006/relationships/oleObject" Target="../embeddings/oleObject115.bin"/><Relationship Id="rId11" Type="http://schemas.openxmlformats.org/officeDocument/2006/relationships/image" Target="../media/image120.wmf"/><Relationship Id="rId5" Type="http://schemas.openxmlformats.org/officeDocument/2006/relationships/image" Target="../media/image2.png"/><Relationship Id="rId10" Type="http://schemas.openxmlformats.org/officeDocument/2006/relationships/oleObject" Target="../embeddings/oleObject117.bin"/><Relationship Id="rId4" Type="http://schemas.openxmlformats.org/officeDocument/2006/relationships/image" Target="../media/image1.png"/><Relationship Id="rId9" Type="http://schemas.openxmlformats.org/officeDocument/2006/relationships/image" Target="../media/image119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0.bin"/><Relationship Id="rId3" Type="http://schemas.openxmlformats.org/officeDocument/2006/relationships/image" Target="../media/image2.png"/><Relationship Id="rId7" Type="http://schemas.openxmlformats.org/officeDocument/2006/relationships/image" Target="../media/image122.wmf"/><Relationship Id="rId12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0.xml"/><Relationship Id="rId6" Type="http://schemas.openxmlformats.org/officeDocument/2006/relationships/oleObject" Target="../embeddings/oleObject119.bin"/><Relationship Id="rId11" Type="http://schemas.openxmlformats.org/officeDocument/2006/relationships/image" Target="../media/image123.wmf"/><Relationship Id="rId5" Type="http://schemas.openxmlformats.org/officeDocument/2006/relationships/image" Target="../media/image121.wmf"/><Relationship Id="rId10" Type="http://schemas.openxmlformats.org/officeDocument/2006/relationships/oleObject" Target="../embeddings/oleObject121.bin"/><Relationship Id="rId4" Type="http://schemas.openxmlformats.org/officeDocument/2006/relationships/oleObject" Target="../embeddings/oleObject118.bin"/><Relationship Id="rId9" Type="http://schemas.openxmlformats.org/officeDocument/2006/relationships/image" Target="../media/image120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4.bin"/><Relationship Id="rId3" Type="http://schemas.openxmlformats.org/officeDocument/2006/relationships/image" Target="../media/image2.png"/><Relationship Id="rId7" Type="http://schemas.openxmlformats.org/officeDocument/2006/relationships/image" Target="../media/image12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1.xml"/><Relationship Id="rId6" Type="http://schemas.openxmlformats.org/officeDocument/2006/relationships/oleObject" Target="../embeddings/oleObject123.bin"/><Relationship Id="rId5" Type="http://schemas.openxmlformats.org/officeDocument/2006/relationships/image" Target="../media/image124.wmf"/><Relationship Id="rId10" Type="http://schemas.openxmlformats.org/officeDocument/2006/relationships/image" Target="../media/image125.png"/><Relationship Id="rId4" Type="http://schemas.openxmlformats.org/officeDocument/2006/relationships/oleObject" Target="../embeddings/oleObject122.bin"/><Relationship Id="rId9" Type="http://schemas.openxmlformats.org/officeDocument/2006/relationships/image" Target="../media/image121.w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wmf"/><Relationship Id="rId3" Type="http://schemas.openxmlformats.org/officeDocument/2006/relationships/image" Target="../media/image2.png"/><Relationship Id="rId7" Type="http://schemas.openxmlformats.org/officeDocument/2006/relationships/oleObject" Target="../embeddings/oleObject126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126.wmf"/><Relationship Id="rId11" Type="http://schemas.openxmlformats.org/officeDocument/2006/relationships/image" Target="../media/image129.png"/><Relationship Id="rId5" Type="http://schemas.openxmlformats.org/officeDocument/2006/relationships/oleObject" Target="../embeddings/oleObject125.bin"/><Relationship Id="rId10" Type="http://schemas.openxmlformats.org/officeDocument/2006/relationships/image" Target="../media/image128.wmf"/><Relationship Id="rId4" Type="http://schemas.openxmlformats.org/officeDocument/2006/relationships/image" Target="../media/image67.png"/><Relationship Id="rId9" Type="http://schemas.openxmlformats.org/officeDocument/2006/relationships/oleObject" Target="../embeddings/oleObject127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0.bin"/><Relationship Id="rId3" Type="http://schemas.openxmlformats.org/officeDocument/2006/relationships/image" Target="../media/image2.png"/><Relationship Id="rId7" Type="http://schemas.openxmlformats.org/officeDocument/2006/relationships/image" Target="../media/image131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3.xml"/><Relationship Id="rId6" Type="http://schemas.openxmlformats.org/officeDocument/2006/relationships/oleObject" Target="../embeddings/oleObject129.bin"/><Relationship Id="rId11" Type="http://schemas.openxmlformats.org/officeDocument/2006/relationships/image" Target="../media/image134.png"/><Relationship Id="rId5" Type="http://schemas.openxmlformats.org/officeDocument/2006/relationships/image" Target="../media/image130.wmf"/><Relationship Id="rId10" Type="http://schemas.openxmlformats.org/officeDocument/2006/relationships/image" Target="../media/image133.png"/><Relationship Id="rId4" Type="http://schemas.openxmlformats.org/officeDocument/2006/relationships/oleObject" Target="../embeddings/oleObject128.bin"/><Relationship Id="rId9" Type="http://schemas.openxmlformats.org/officeDocument/2006/relationships/image" Target="../media/image132.w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3.bin"/><Relationship Id="rId13" Type="http://schemas.openxmlformats.org/officeDocument/2006/relationships/oleObject" Target="../embeddings/oleObject135.bin"/><Relationship Id="rId3" Type="http://schemas.openxmlformats.org/officeDocument/2006/relationships/image" Target="../media/image2.png"/><Relationship Id="rId7" Type="http://schemas.openxmlformats.org/officeDocument/2006/relationships/image" Target="../media/image136.wmf"/><Relationship Id="rId12" Type="http://schemas.openxmlformats.org/officeDocument/2006/relationships/image" Target="../media/image138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4.xml"/><Relationship Id="rId6" Type="http://schemas.openxmlformats.org/officeDocument/2006/relationships/oleObject" Target="../embeddings/oleObject132.bin"/><Relationship Id="rId11" Type="http://schemas.openxmlformats.org/officeDocument/2006/relationships/oleObject" Target="../embeddings/oleObject134.bin"/><Relationship Id="rId5" Type="http://schemas.openxmlformats.org/officeDocument/2006/relationships/image" Target="../media/image135.wmf"/><Relationship Id="rId10" Type="http://schemas.openxmlformats.org/officeDocument/2006/relationships/image" Target="../media/image134.png"/><Relationship Id="rId4" Type="http://schemas.openxmlformats.org/officeDocument/2006/relationships/oleObject" Target="../embeddings/oleObject131.bin"/><Relationship Id="rId9" Type="http://schemas.openxmlformats.org/officeDocument/2006/relationships/image" Target="../media/image137.wmf"/><Relationship Id="rId14" Type="http://schemas.openxmlformats.org/officeDocument/2006/relationships/image" Target="../media/image139.w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wmf"/><Relationship Id="rId3" Type="http://schemas.openxmlformats.org/officeDocument/2006/relationships/image" Target="../media/image2.png"/><Relationship Id="rId7" Type="http://schemas.openxmlformats.org/officeDocument/2006/relationships/oleObject" Target="../embeddings/oleObject137.bin"/><Relationship Id="rId12" Type="http://schemas.openxmlformats.org/officeDocument/2006/relationships/image" Target="../media/image144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1.wmf"/><Relationship Id="rId11" Type="http://schemas.openxmlformats.org/officeDocument/2006/relationships/oleObject" Target="../embeddings/oleObject139.bin"/><Relationship Id="rId5" Type="http://schemas.openxmlformats.org/officeDocument/2006/relationships/oleObject" Target="../embeddings/oleObject136.bin"/><Relationship Id="rId10" Type="http://schemas.openxmlformats.org/officeDocument/2006/relationships/image" Target="../media/image143.wmf"/><Relationship Id="rId4" Type="http://schemas.openxmlformats.org/officeDocument/2006/relationships/image" Target="../media/image140.png"/><Relationship Id="rId9" Type="http://schemas.openxmlformats.org/officeDocument/2006/relationships/oleObject" Target="../embeddings/oleObject138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2.bin"/><Relationship Id="rId13" Type="http://schemas.openxmlformats.org/officeDocument/2006/relationships/image" Target="../media/image148.wmf"/><Relationship Id="rId18" Type="http://schemas.openxmlformats.org/officeDocument/2006/relationships/image" Target="../media/image140.png"/><Relationship Id="rId3" Type="http://schemas.openxmlformats.org/officeDocument/2006/relationships/image" Target="../media/image2.png"/><Relationship Id="rId7" Type="http://schemas.openxmlformats.org/officeDocument/2006/relationships/image" Target="../media/image145.wmf"/><Relationship Id="rId12" Type="http://schemas.openxmlformats.org/officeDocument/2006/relationships/oleObject" Target="../embeddings/oleObject144.bin"/><Relationship Id="rId17" Type="http://schemas.openxmlformats.org/officeDocument/2006/relationships/image" Target="../media/image150.wmf"/><Relationship Id="rId2" Type="http://schemas.openxmlformats.org/officeDocument/2006/relationships/image" Target="../media/image1.png"/><Relationship Id="rId16" Type="http://schemas.openxmlformats.org/officeDocument/2006/relationships/oleObject" Target="../embeddings/oleObject146.bin"/><Relationship Id="rId1" Type="http://schemas.openxmlformats.org/officeDocument/2006/relationships/slideLayout" Target="../slideLayouts/slideLayout56.xml"/><Relationship Id="rId6" Type="http://schemas.openxmlformats.org/officeDocument/2006/relationships/oleObject" Target="../embeddings/oleObject141.bin"/><Relationship Id="rId11" Type="http://schemas.openxmlformats.org/officeDocument/2006/relationships/image" Target="../media/image147.wmf"/><Relationship Id="rId5" Type="http://schemas.openxmlformats.org/officeDocument/2006/relationships/image" Target="../media/image144.wmf"/><Relationship Id="rId15" Type="http://schemas.openxmlformats.org/officeDocument/2006/relationships/image" Target="../media/image149.wmf"/><Relationship Id="rId10" Type="http://schemas.openxmlformats.org/officeDocument/2006/relationships/oleObject" Target="../embeddings/oleObject143.bin"/><Relationship Id="rId4" Type="http://schemas.openxmlformats.org/officeDocument/2006/relationships/oleObject" Target="../embeddings/oleObject140.bin"/><Relationship Id="rId9" Type="http://schemas.openxmlformats.org/officeDocument/2006/relationships/image" Target="../media/image146.wmf"/><Relationship Id="rId14" Type="http://schemas.openxmlformats.org/officeDocument/2006/relationships/oleObject" Target="../embeddings/oleObject145.bin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9.bin"/><Relationship Id="rId3" Type="http://schemas.openxmlformats.org/officeDocument/2006/relationships/image" Target="../media/image2.png"/><Relationship Id="rId7" Type="http://schemas.openxmlformats.org/officeDocument/2006/relationships/image" Target="../media/image15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7.xml"/><Relationship Id="rId6" Type="http://schemas.openxmlformats.org/officeDocument/2006/relationships/oleObject" Target="../embeddings/oleObject148.bin"/><Relationship Id="rId5" Type="http://schemas.openxmlformats.org/officeDocument/2006/relationships/image" Target="../media/image151.wmf"/><Relationship Id="rId10" Type="http://schemas.openxmlformats.org/officeDocument/2006/relationships/image" Target="../media/image154.png"/><Relationship Id="rId4" Type="http://schemas.openxmlformats.org/officeDocument/2006/relationships/oleObject" Target="../embeddings/oleObject147.bin"/><Relationship Id="rId9" Type="http://schemas.openxmlformats.org/officeDocument/2006/relationships/image" Target="../media/image153.w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2.bin"/><Relationship Id="rId13" Type="http://schemas.openxmlformats.org/officeDocument/2006/relationships/image" Target="../media/image160.png"/><Relationship Id="rId3" Type="http://schemas.openxmlformats.org/officeDocument/2006/relationships/image" Target="../media/image2.png"/><Relationship Id="rId7" Type="http://schemas.openxmlformats.org/officeDocument/2006/relationships/image" Target="../media/image156.wmf"/><Relationship Id="rId12" Type="http://schemas.openxmlformats.org/officeDocument/2006/relationships/image" Target="../media/image1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9.xml"/><Relationship Id="rId6" Type="http://schemas.openxmlformats.org/officeDocument/2006/relationships/oleObject" Target="../embeddings/oleObject151.bin"/><Relationship Id="rId11" Type="http://schemas.openxmlformats.org/officeDocument/2006/relationships/image" Target="../media/image158.wmf"/><Relationship Id="rId5" Type="http://schemas.openxmlformats.org/officeDocument/2006/relationships/image" Target="../media/image155.wmf"/><Relationship Id="rId15" Type="http://schemas.openxmlformats.org/officeDocument/2006/relationships/image" Target="../media/image161.wmf"/><Relationship Id="rId10" Type="http://schemas.openxmlformats.org/officeDocument/2006/relationships/oleObject" Target="../embeddings/oleObject153.bin"/><Relationship Id="rId4" Type="http://schemas.openxmlformats.org/officeDocument/2006/relationships/oleObject" Target="../embeddings/oleObject150.bin"/><Relationship Id="rId9" Type="http://schemas.openxmlformats.org/officeDocument/2006/relationships/image" Target="../media/image157.wmf"/><Relationship Id="rId14" Type="http://schemas.openxmlformats.org/officeDocument/2006/relationships/oleObject" Target="../embeddings/oleObject154.bin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oleObject" Target="../embeddings/oleObject158.bin"/><Relationship Id="rId3" Type="http://schemas.openxmlformats.org/officeDocument/2006/relationships/oleObject" Target="../embeddings/oleObject155.bin"/><Relationship Id="rId7" Type="http://schemas.openxmlformats.org/officeDocument/2006/relationships/image" Target="../media/image164.png"/><Relationship Id="rId12" Type="http://schemas.openxmlformats.org/officeDocument/2006/relationships/image" Target="../media/image123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163.wmf"/><Relationship Id="rId11" Type="http://schemas.openxmlformats.org/officeDocument/2006/relationships/oleObject" Target="../embeddings/oleObject157.bin"/><Relationship Id="rId5" Type="http://schemas.openxmlformats.org/officeDocument/2006/relationships/oleObject" Target="../embeddings/oleObject156.bin"/><Relationship Id="rId10" Type="http://schemas.openxmlformats.org/officeDocument/2006/relationships/image" Target="../media/image140.png"/><Relationship Id="rId4" Type="http://schemas.openxmlformats.org/officeDocument/2006/relationships/image" Target="../media/image162.wmf"/><Relationship Id="rId9" Type="http://schemas.openxmlformats.org/officeDocument/2006/relationships/image" Target="../media/image67.png"/><Relationship Id="rId14" Type="http://schemas.openxmlformats.org/officeDocument/2006/relationships/image" Target="../media/image166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jpeg"/><Relationship Id="rId5" Type="http://schemas.openxmlformats.org/officeDocument/2006/relationships/image" Target="../media/image7.wmf"/><Relationship Id="rId4" Type="http://schemas.openxmlformats.org/officeDocument/2006/relationships/oleObject" Target="../embeddings/oleObject2.bin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wmf"/><Relationship Id="rId3" Type="http://schemas.openxmlformats.org/officeDocument/2006/relationships/image" Target="../media/image2.png"/><Relationship Id="rId7" Type="http://schemas.openxmlformats.org/officeDocument/2006/relationships/oleObject" Target="../embeddings/oleObject160.bin"/><Relationship Id="rId12" Type="http://schemas.openxmlformats.org/officeDocument/2006/relationships/image" Target="../media/image173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170.wmf"/><Relationship Id="rId11" Type="http://schemas.openxmlformats.org/officeDocument/2006/relationships/oleObject" Target="../embeddings/oleObject162.bin"/><Relationship Id="rId5" Type="http://schemas.openxmlformats.org/officeDocument/2006/relationships/oleObject" Target="../embeddings/oleObject159.bin"/><Relationship Id="rId10" Type="http://schemas.openxmlformats.org/officeDocument/2006/relationships/image" Target="../media/image172.wmf"/><Relationship Id="rId4" Type="http://schemas.openxmlformats.org/officeDocument/2006/relationships/image" Target="../media/image169.png"/><Relationship Id="rId9" Type="http://schemas.openxmlformats.org/officeDocument/2006/relationships/oleObject" Target="../embeddings/oleObject161.bin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5.bin"/><Relationship Id="rId13" Type="http://schemas.openxmlformats.org/officeDocument/2006/relationships/image" Target="../media/image173.wmf"/><Relationship Id="rId3" Type="http://schemas.openxmlformats.org/officeDocument/2006/relationships/image" Target="../media/image2.png"/><Relationship Id="rId7" Type="http://schemas.openxmlformats.org/officeDocument/2006/relationships/image" Target="../media/image174.wmf"/><Relationship Id="rId12" Type="http://schemas.openxmlformats.org/officeDocument/2006/relationships/oleObject" Target="../embeddings/oleObject167.bin"/><Relationship Id="rId17" Type="http://schemas.openxmlformats.org/officeDocument/2006/relationships/image" Target="../media/image177.wmf"/><Relationship Id="rId2" Type="http://schemas.openxmlformats.org/officeDocument/2006/relationships/image" Target="../media/image1.png"/><Relationship Id="rId16" Type="http://schemas.openxmlformats.org/officeDocument/2006/relationships/oleObject" Target="../embeddings/oleObject169.bin"/><Relationship Id="rId1" Type="http://schemas.openxmlformats.org/officeDocument/2006/relationships/slideLayout" Target="../slideLayouts/slideLayout62.xml"/><Relationship Id="rId6" Type="http://schemas.openxmlformats.org/officeDocument/2006/relationships/oleObject" Target="../embeddings/oleObject164.bin"/><Relationship Id="rId11" Type="http://schemas.openxmlformats.org/officeDocument/2006/relationships/image" Target="../media/image176.wmf"/><Relationship Id="rId5" Type="http://schemas.openxmlformats.org/officeDocument/2006/relationships/image" Target="../media/image171.wmf"/><Relationship Id="rId15" Type="http://schemas.openxmlformats.org/officeDocument/2006/relationships/image" Target="../media/image172.wmf"/><Relationship Id="rId10" Type="http://schemas.openxmlformats.org/officeDocument/2006/relationships/oleObject" Target="../embeddings/oleObject166.bin"/><Relationship Id="rId4" Type="http://schemas.openxmlformats.org/officeDocument/2006/relationships/oleObject" Target="../embeddings/oleObject163.bin"/><Relationship Id="rId9" Type="http://schemas.openxmlformats.org/officeDocument/2006/relationships/image" Target="../media/image175.wmf"/><Relationship Id="rId14" Type="http://schemas.openxmlformats.org/officeDocument/2006/relationships/oleObject" Target="../embeddings/oleObject168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8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3.xml"/><Relationship Id="rId6" Type="http://schemas.openxmlformats.org/officeDocument/2006/relationships/oleObject" Target="../embeddings/oleObject171.bin"/><Relationship Id="rId5" Type="http://schemas.openxmlformats.org/officeDocument/2006/relationships/image" Target="../media/image177.wmf"/><Relationship Id="rId4" Type="http://schemas.openxmlformats.org/officeDocument/2006/relationships/oleObject" Target="../embeddings/oleObject170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4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wmf"/><Relationship Id="rId13" Type="http://schemas.openxmlformats.org/officeDocument/2006/relationships/oleObject" Target="../embeddings/oleObject176.bin"/><Relationship Id="rId18" Type="http://schemas.openxmlformats.org/officeDocument/2006/relationships/image" Target="../media/image187.png"/><Relationship Id="rId3" Type="http://schemas.openxmlformats.org/officeDocument/2006/relationships/image" Target="../media/image1.png"/><Relationship Id="rId7" Type="http://schemas.openxmlformats.org/officeDocument/2006/relationships/oleObject" Target="../embeddings/oleObject173.bin"/><Relationship Id="rId12" Type="http://schemas.openxmlformats.org/officeDocument/2006/relationships/image" Target="../media/image183.wmf"/><Relationship Id="rId17" Type="http://schemas.openxmlformats.org/officeDocument/2006/relationships/image" Target="../media/image186.png"/><Relationship Id="rId2" Type="http://schemas.openxmlformats.org/officeDocument/2006/relationships/image" Target="../media/image179.png"/><Relationship Id="rId16" Type="http://schemas.openxmlformats.org/officeDocument/2006/relationships/image" Target="../media/image185.wmf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180.wmf"/><Relationship Id="rId11" Type="http://schemas.openxmlformats.org/officeDocument/2006/relationships/oleObject" Target="../embeddings/oleObject175.bin"/><Relationship Id="rId5" Type="http://schemas.openxmlformats.org/officeDocument/2006/relationships/oleObject" Target="../embeddings/oleObject172.bin"/><Relationship Id="rId15" Type="http://schemas.openxmlformats.org/officeDocument/2006/relationships/oleObject" Target="../embeddings/oleObject177.bin"/><Relationship Id="rId10" Type="http://schemas.openxmlformats.org/officeDocument/2006/relationships/image" Target="../media/image182.wmf"/><Relationship Id="rId19" Type="http://schemas.openxmlformats.org/officeDocument/2006/relationships/image" Target="../media/image188.png"/><Relationship Id="rId4" Type="http://schemas.openxmlformats.org/officeDocument/2006/relationships/image" Target="../media/image2.png"/><Relationship Id="rId9" Type="http://schemas.openxmlformats.org/officeDocument/2006/relationships/oleObject" Target="../embeddings/oleObject174.bin"/><Relationship Id="rId14" Type="http://schemas.openxmlformats.org/officeDocument/2006/relationships/image" Target="../media/image184.w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wmf"/><Relationship Id="rId13" Type="http://schemas.openxmlformats.org/officeDocument/2006/relationships/oleObject" Target="../embeddings/oleObject182.bin"/><Relationship Id="rId3" Type="http://schemas.openxmlformats.org/officeDocument/2006/relationships/image" Target="../media/image1.png"/><Relationship Id="rId7" Type="http://schemas.openxmlformats.org/officeDocument/2006/relationships/oleObject" Target="../embeddings/oleObject179.bin"/><Relationship Id="rId12" Type="http://schemas.openxmlformats.org/officeDocument/2006/relationships/image" Target="../media/image193.wmf"/><Relationship Id="rId17" Type="http://schemas.openxmlformats.org/officeDocument/2006/relationships/image" Target="../media/image196.png"/><Relationship Id="rId2" Type="http://schemas.openxmlformats.org/officeDocument/2006/relationships/image" Target="../media/image189.png"/><Relationship Id="rId16" Type="http://schemas.openxmlformats.org/officeDocument/2006/relationships/image" Target="../media/image195.wmf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90.wmf"/><Relationship Id="rId11" Type="http://schemas.openxmlformats.org/officeDocument/2006/relationships/oleObject" Target="../embeddings/oleObject181.bin"/><Relationship Id="rId5" Type="http://schemas.openxmlformats.org/officeDocument/2006/relationships/oleObject" Target="../embeddings/oleObject178.bin"/><Relationship Id="rId15" Type="http://schemas.openxmlformats.org/officeDocument/2006/relationships/oleObject" Target="../embeddings/oleObject183.bin"/><Relationship Id="rId10" Type="http://schemas.openxmlformats.org/officeDocument/2006/relationships/image" Target="../media/image192.wmf"/><Relationship Id="rId4" Type="http://schemas.openxmlformats.org/officeDocument/2006/relationships/image" Target="../media/image2.png"/><Relationship Id="rId9" Type="http://schemas.openxmlformats.org/officeDocument/2006/relationships/oleObject" Target="../embeddings/oleObject180.bin"/><Relationship Id="rId14" Type="http://schemas.openxmlformats.org/officeDocument/2006/relationships/image" Target="../media/image194.w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wmf"/><Relationship Id="rId3" Type="http://schemas.openxmlformats.org/officeDocument/2006/relationships/oleObject" Target="../embeddings/oleObject184.bin"/><Relationship Id="rId7" Type="http://schemas.openxmlformats.org/officeDocument/2006/relationships/oleObject" Target="../embeddings/oleObject185.bin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wmf"/><Relationship Id="rId9" Type="http://schemas.openxmlformats.org/officeDocument/2006/relationships/image" Target="../media/image201.em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wmf"/><Relationship Id="rId13" Type="http://schemas.openxmlformats.org/officeDocument/2006/relationships/image" Target="../media/image198.png"/><Relationship Id="rId3" Type="http://schemas.openxmlformats.org/officeDocument/2006/relationships/oleObject" Target="../embeddings/oleObject186.bin"/><Relationship Id="rId7" Type="http://schemas.openxmlformats.org/officeDocument/2006/relationships/oleObject" Target="../embeddings/oleObject188.bin"/><Relationship Id="rId12" Type="http://schemas.openxmlformats.org/officeDocument/2006/relationships/image" Target="../media/image207.wmf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204.wmf"/><Relationship Id="rId11" Type="http://schemas.openxmlformats.org/officeDocument/2006/relationships/oleObject" Target="../embeddings/oleObject190.bin"/><Relationship Id="rId5" Type="http://schemas.openxmlformats.org/officeDocument/2006/relationships/oleObject" Target="../embeddings/oleObject187.bin"/><Relationship Id="rId10" Type="http://schemas.openxmlformats.org/officeDocument/2006/relationships/image" Target="../media/image206.wmf"/><Relationship Id="rId4" Type="http://schemas.openxmlformats.org/officeDocument/2006/relationships/image" Target="../media/image203.wmf"/><Relationship Id="rId9" Type="http://schemas.openxmlformats.org/officeDocument/2006/relationships/oleObject" Target="../embeddings/oleObject189.bin"/><Relationship Id="rId14" Type="http://schemas.openxmlformats.org/officeDocument/2006/relationships/image" Target="../media/image208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wmf"/><Relationship Id="rId13" Type="http://schemas.openxmlformats.org/officeDocument/2006/relationships/image" Target="../media/image214.wmf"/><Relationship Id="rId3" Type="http://schemas.openxmlformats.org/officeDocument/2006/relationships/image" Target="../media/image1.png"/><Relationship Id="rId7" Type="http://schemas.openxmlformats.org/officeDocument/2006/relationships/oleObject" Target="../embeddings/oleObject192.bin"/><Relationship Id="rId12" Type="http://schemas.openxmlformats.org/officeDocument/2006/relationships/oleObject" Target="../embeddings/oleObject194.bin"/><Relationship Id="rId17" Type="http://schemas.openxmlformats.org/officeDocument/2006/relationships/image" Target="../media/image216.wmf"/><Relationship Id="rId2" Type="http://schemas.openxmlformats.org/officeDocument/2006/relationships/image" Target="../media/image209.png"/><Relationship Id="rId16" Type="http://schemas.openxmlformats.org/officeDocument/2006/relationships/oleObject" Target="../embeddings/oleObject196.bin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210.wmf"/><Relationship Id="rId11" Type="http://schemas.openxmlformats.org/officeDocument/2006/relationships/image" Target="../media/image213.wmf"/><Relationship Id="rId5" Type="http://schemas.openxmlformats.org/officeDocument/2006/relationships/oleObject" Target="../embeddings/oleObject191.bin"/><Relationship Id="rId15" Type="http://schemas.openxmlformats.org/officeDocument/2006/relationships/image" Target="../media/image215.wmf"/><Relationship Id="rId10" Type="http://schemas.openxmlformats.org/officeDocument/2006/relationships/oleObject" Target="../embeddings/oleObject193.bin"/><Relationship Id="rId4" Type="http://schemas.openxmlformats.org/officeDocument/2006/relationships/image" Target="../media/image2.png"/><Relationship Id="rId9" Type="http://schemas.openxmlformats.org/officeDocument/2006/relationships/image" Target="../media/image212.png"/><Relationship Id="rId14" Type="http://schemas.openxmlformats.org/officeDocument/2006/relationships/oleObject" Target="../embeddings/oleObject195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wmf"/><Relationship Id="rId7" Type="http://schemas.openxmlformats.org/officeDocument/2006/relationships/image" Target="../media/image53.wmf"/><Relationship Id="rId2" Type="http://schemas.openxmlformats.org/officeDocument/2006/relationships/oleObject" Target="../embeddings/oleObject197.bin"/><Relationship Id="rId1" Type="http://schemas.openxmlformats.org/officeDocument/2006/relationships/slideLayout" Target="../slideLayouts/slideLayout69.xml"/><Relationship Id="rId6" Type="http://schemas.openxmlformats.org/officeDocument/2006/relationships/oleObject" Target="../embeddings/oleObject199.bin"/><Relationship Id="rId5" Type="http://schemas.openxmlformats.org/officeDocument/2006/relationships/image" Target="../media/image218.wmf"/><Relationship Id="rId4" Type="http://schemas.openxmlformats.org/officeDocument/2006/relationships/oleObject" Target="../embeddings/oleObject198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jpeg"/><Relationship Id="rId5" Type="http://schemas.openxmlformats.org/officeDocument/2006/relationships/image" Target="../media/image7.wmf"/><Relationship Id="rId4" Type="http://schemas.openxmlformats.org/officeDocument/2006/relationships/oleObject" Target="../embeddings/oleObject3.bin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wmf"/><Relationship Id="rId2" Type="http://schemas.openxmlformats.org/officeDocument/2006/relationships/oleObject" Target="../embeddings/oleObject200.bin"/><Relationship Id="rId1" Type="http://schemas.openxmlformats.org/officeDocument/2006/relationships/slideLayout" Target="../slideLayouts/slideLayout6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6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6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6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6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3" y="780230"/>
            <a:ext cx="4608512" cy="576262"/>
          </a:xfrm>
        </p:spPr>
        <p:txBody>
          <a:bodyPr/>
          <a:lstStyle/>
          <a:p>
            <a:pPr eaLnBrk="1" hangingPunct="1"/>
            <a:r>
              <a:rPr lang="zh-CN" altLang="en-US" sz="3200" b="1" dirty="0">
                <a:latin typeface="+mn-ea"/>
                <a:ea typeface="+mn-ea"/>
              </a:rPr>
              <a:t>第</a:t>
            </a:r>
            <a:r>
              <a:rPr lang="en-US" altLang="zh-CN" sz="3200" b="1" dirty="0">
                <a:latin typeface="+mn-ea"/>
                <a:ea typeface="+mn-ea"/>
              </a:rPr>
              <a:t>3</a:t>
            </a:r>
            <a:r>
              <a:rPr lang="zh-CN" altLang="en-US" sz="3200" b="1" dirty="0">
                <a:latin typeface="+mn-ea"/>
                <a:ea typeface="+mn-ea"/>
              </a:rPr>
              <a:t>章  动态电路分析</a:t>
            </a:r>
            <a:endParaRPr lang="zh-CN" altLang="en-US" sz="3200" dirty="0">
              <a:latin typeface="+mn-ea"/>
              <a:ea typeface="+mn-ea"/>
            </a:endParaRPr>
          </a:p>
        </p:txBody>
      </p:sp>
      <p:pic>
        <p:nvPicPr>
          <p:cNvPr id="3076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00" y="1932547"/>
            <a:ext cx="1581150" cy="1666875"/>
          </a:xfrm>
          <a:prstGeom prst="rect">
            <a:avLst/>
          </a:prstGeom>
        </p:spPr>
      </p:pic>
      <p:grpSp>
        <p:nvGrpSpPr>
          <p:cNvPr id="8" name="Group 5"/>
          <p:cNvGrpSpPr>
            <a:grpSpLocks/>
          </p:cNvGrpSpPr>
          <p:nvPr/>
        </p:nvGrpSpPr>
        <p:grpSpPr bwMode="auto">
          <a:xfrm>
            <a:off x="3419840" y="2076567"/>
            <a:ext cx="2160300" cy="1386829"/>
            <a:chOff x="0" y="0"/>
            <a:chExt cx="2022" cy="1325"/>
          </a:xfrm>
        </p:grpSpPr>
        <p:grpSp>
          <p:nvGrpSpPr>
            <p:cNvPr id="9" name="Group 6"/>
            <p:cNvGrpSpPr>
              <a:grpSpLocks/>
            </p:cNvGrpSpPr>
            <p:nvPr/>
          </p:nvGrpSpPr>
          <p:grpSpPr bwMode="auto">
            <a:xfrm>
              <a:off x="70" y="0"/>
              <a:ext cx="1952" cy="912"/>
              <a:chOff x="-21" y="0"/>
              <a:chExt cx="1952" cy="912"/>
            </a:xfrm>
          </p:grpSpPr>
          <p:sp>
            <p:nvSpPr>
              <p:cNvPr id="13" name="Text Box 7"/>
              <p:cNvSpPr txBox="1">
                <a:spLocks noChangeArrowheads="1"/>
              </p:cNvSpPr>
              <p:nvPr/>
            </p:nvSpPr>
            <p:spPr bwMode="auto">
              <a:xfrm>
                <a:off x="796" y="0"/>
                <a:ext cx="294" cy="3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zh-CN" altLang="zh-CN" sz="2400" b="1" i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C</a:t>
                </a:r>
              </a:p>
            </p:txBody>
          </p:sp>
          <p:sp>
            <p:nvSpPr>
              <p:cNvPr id="14" name="Line 8"/>
              <p:cNvSpPr>
                <a:spLocks noChangeShapeType="1"/>
              </p:cNvSpPr>
              <p:nvPr/>
            </p:nvSpPr>
            <p:spPr bwMode="auto">
              <a:xfrm flipH="1" flipV="1">
                <a:off x="91" y="650"/>
                <a:ext cx="773" cy="0"/>
              </a:xfrm>
              <a:prstGeom prst="line">
                <a:avLst/>
              </a:prstGeom>
              <a:noFill/>
              <a:ln w="44450" cap="sq">
                <a:solidFill>
                  <a:srgbClr val="FF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" name="Line 9"/>
              <p:cNvSpPr>
                <a:spLocks noChangeShapeType="1"/>
              </p:cNvSpPr>
              <p:nvPr/>
            </p:nvSpPr>
            <p:spPr bwMode="auto">
              <a:xfrm>
                <a:off x="1008" y="650"/>
                <a:ext cx="820" cy="0"/>
              </a:xfrm>
              <a:prstGeom prst="line">
                <a:avLst/>
              </a:prstGeom>
              <a:noFill/>
              <a:ln w="44450" cap="sq">
                <a:solidFill>
                  <a:srgbClr val="FF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" name="Oval 10"/>
              <p:cNvSpPr>
                <a:spLocks noChangeArrowheads="1"/>
              </p:cNvSpPr>
              <p:nvPr/>
            </p:nvSpPr>
            <p:spPr bwMode="auto">
              <a:xfrm>
                <a:off x="-21" y="607"/>
                <a:ext cx="103" cy="107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240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Oval 11"/>
              <p:cNvSpPr>
                <a:spLocks noChangeArrowheads="1"/>
              </p:cNvSpPr>
              <p:nvPr/>
            </p:nvSpPr>
            <p:spPr bwMode="auto">
              <a:xfrm>
                <a:off x="1828" y="596"/>
                <a:ext cx="103" cy="107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240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8" name="Group 12"/>
              <p:cNvGrpSpPr>
                <a:grpSpLocks/>
              </p:cNvGrpSpPr>
              <p:nvPr/>
            </p:nvGrpSpPr>
            <p:grpSpPr bwMode="auto">
              <a:xfrm>
                <a:off x="864" y="373"/>
                <a:ext cx="144" cy="539"/>
                <a:chOff x="0" y="0"/>
                <a:chExt cx="211" cy="576"/>
              </a:xfrm>
            </p:grpSpPr>
            <p:sp>
              <p:nvSpPr>
                <p:cNvPr id="19" name="Line 13"/>
                <p:cNvSpPr>
                  <a:spLocks noChangeShapeType="1"/>
                </p:cNvSpPr>
                <p:nvPr/>
              </p:nvSpPr>
              <p:spPr bwMode="auto">
                <a:xfrm>
                  <a:off x="0" y="0"/>
                  <a:ext cx="0" cy="576"/>
                </a:xfrm>
                <a:prstGeom prst="line">
                  <a:avLst/>
                </a:prstGeom>
                <a:noFill/>
                <a:ln w="50800">
                  <a:solidFill>
                    <a:srgbClr val="FF99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" name="Line 14"/>
                <p:cNvSpPr>
                  <a:spLocks noChangeShapeType="1"/>
                </p:cNvSpPr>
                <p:nvPr/>
              </p:nvSpPr>
              <p:spPr bwMode="auto">
                <a:xfrm>
                  <a:off x="211" y="0"/>
                  <a:ext cx="0" cy="576"/>
                </a:xfrm>
                <a:prstGeom prst="line">
                  <a:avLst/>
                </a:prstGeom>
                <a:noFill/>
                <a:ln w="50800">
                  <a:solidFill>
                    <a:srgbClr val="FF99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0" name="Text Box 15"/>
            <p:cNvSpPr txBox="1">
              <a:spLocks noChangeArrowheads="1"/>
            </p:cNvSpPr>
            <p:nvPr/>
          </p:nvSpPr>
          <p:spPr bwMode="auto">
            <a:xfrm>
              <a:off x="0" y="661"/>
              <a:ext cx="362" cy="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FontTx/>
                <a:buNone/>
              </a:pPr>
              <a:r>
                <a:rPr lang="zh-CN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＋</a:t>
              </a:r>
            </a:p>
          </p:txBody>
        </p:sp>
        <p:sp>
          <p:nvSpPr>
            <p:cNvPr id="11" name="Text Box 16"/>
            <p:cNvSpPr txBox="1">
              <a:spLocks noChangeArrowheads="1"/>
            </p:cNvSpPr>
            <p:nvPr/>
          </p:nvSpPr>
          <p:spPr bwMode="auto">
            <a:xfrm>
              <a:off x="1633" y="661"/>
              <a:ext cx="363" cy="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FontTx/>
                <a:buNone/>
              </a:pPr>
              <a:r>
                <a:rPr lang="zh-CN" altLang="zh-CN" sz="2000" b="1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－</a:t>
              </a:r>
            </a:p>
          </p:txBody>
        </p:sp>
        <p:sp>
          <p:nvSpPr>
            <p:cNvPr id="12" name="Text Box 17"/>
            <p:cNvSpPr txBox="1">
              <a:spLocks noChangeArrowheads="1"/>
            </p:cNvSpPr>
            <p:nvPr/>
          </p:nvSpPr>
          <p:spPr bwMode="auto">
            <a:xfrm>
              <a:off x="862" y="935"/>
              <a:ext cx="362" cy="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FontTx/>
                <a:buNone/>
              </a:pPr>
              <a:r>
                <a:rPr lang="zh-CN" altLang="zh-CN" sz="2800" b="1" i="1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u</a:t>
              </a:r>
            </a:p>
          </p:txBody>
        </p:sp>
      </p:grpSp>
      <p:grpSp>
        <p:nvGrpSpPr>
          <p:cNvPr id="21" name="Group 17"/>
          <p:cNvGrpSpPr>
            <a:grpSpLocks/>
          </p:cNvGrpSpPr>
          <p:nvPr/>
        </p:nvGrpSpPr>
        <p:grpSpPr bwMode="auto">
          <a:xfrm>
            <a:off x="6428825" y="2076567"/>
            <a:ext cx="2112438" cy="1291958"/>
            <a:chOff x="-102" y="0"/>
            <a:chExt cx="2480" cy="1306"/>
          </a:xfrm>
        </p:grpSpPr>
        <p:graphicFrame>
          <p:nvGraphicFramePr>
            <p:cNvPr id="22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95076336"/>
                </p:ext>
              </p:extLst>
            </p:nvPr>
          </p:nvGraphicFramePr>
          <p:xfrm>
            <a:off x="-102" y="469"/>
            <a:ext cx="2449" cy="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5" imgW="883800" imgH="116280" progId="Visio.Drawing.6">
                    <p:embed/>
                  </p:oleObj>
                </mc:Choice>
                <mc:Fallback>
                  <p:oleObj r:id="rId5" imgW="883800" imgH="116280" progId="Visio.Drawing.6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102" y="469"/>
                          <a:ext cx="2449" cy="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AutoShape 19"/>
            <p:cNvSpPr>
              <a:spLocks noChangeArrowheads="1"/>
            </p:cNvSpPr>
            <p:nvPr/>
          </p:nvSpPr>
          <p:spPr bwMode="auto">
            <a:xfrm>
              <a:off x="318" y="363"/>
              <a:ext cx="409" cy="91"/>
            </a:xfrm>
            <a:prstGeom prst="rightArrow">
              <a:avLst>
                <a:gd name="adj1" fmla="val 50000"/>
                <a:gd name="adj2" fmla="val 112363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24" name="Text Box 20"/>
            <p:cNvSpPr txBox="1">
              <a:spLocks noChangeArrowheads="1"/>
            </p:cNvSpPr>
            <p:nvPr/>
          </p:nvSpPr>
          <p:spPr bwMode="auto">
            <a:xfrm>
              <a:off x="0" y="590"/>
              <a:ext cx="382" cy="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FontTx/>
                <a:buNone/>
              </a:pPr>
              <a:r>
                <a:rPr lang="zh-CN" altLang="zh-CN" sz="28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+</a:t>
              </a:r>
            </a:p>
          </p:txBody>
        </p:sp>
        <p:sp>
          <p:nvSpPr>
            <p:cNvPr id="25" name="Text Box 21"/>
            <p:cNvSpPr txBox="1">
              <a:spLocks noChangeArrowheads="1"/>
            </p:cNvSpPr>
            <p:nvPr/>
          </p:nvSpPr>
          <p:spPr bwMode="auto">
            <a:xfrm>
              <a:off x="1996" y="590"/>
              <a:ext cx="382" cy="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FontTx/>
                <a:buNone/>
              </a:pPr>
              <a:r>
                <a:rPr lang="zh-CN" altLang="zh-CN" sz="2800" b="1">
                  <a:latin typeface="Times New Roman" panose="02020603050405020304" pitchFamily="18" charset="0"/>
                  <a:sym typeface="Symbol" panose="05050102010706020507" pitchFamily="18" charset="2"/>
                </a:rPr>
                <a:t>-</a:t>
              </a:r>
            </a:p>
          </p:txBody>
        </p:sp>
        <p:sp>
          <p:nvSpPr>
            <p:cNvPr id="26" name="Text Box 22"/>
            <p:cNvSpPr txBox="1">
              <a:spLocks noChangeArrowheads="1"/>
            </p:cNvSpPr>
            <p:nvPr/>
          </p:nvSpPr>
          <p:spPr bwMode="auto">
            <a:xfrm>
              <a:off x="846" y="590"/>
              <a:ext cx="668" cy="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FontTx/>
                <a:buNone/>
              </a:pPr>
              <a:r>
                <a:rPr lang="zh-CN" altLang="zh-CN" sz="2000" b="1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u (t)</a:t>
              </a:r>
            </a:p>
          </p:txBody>
        </p:sp>
        <p:sp>
          <p:nvSpPr>
            <p:cNvPr id="27" name="Text Box 23"/>
            <p:cNvSpPr txBox="1">
              <a:spLocks noChangeArrowheads="1"/>
            </p:cNvSpPr>
            <p:nvPr/>
          </p:nvSpPr>
          <p:spPr bwMode="auto">
            <a:xfrm>
              <a:off x="318" y="46"/>
              <a:ext cx="363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FontTx/>
                <a:buNone/>
              </a:pPr>
              <a:r>
                <a:rPr lang="zh-CN" altLang="zh-CN" sz="2000" b="1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i</a:t>
              </a:r>
            </a:p>
          </p:txBody>
        </p:sp>
        <p:sp>
          <p:nvSpPr>
            <p:cNvPr id="28" name="Text Box 24"/>
            <p:cNvSpPr txBox="1">
              <a:spLocks noChangeArrowheads="1"/>
            </p:cNvSpPr>
            <p:nvPr/>
          </p:nvSpPr>
          <p:spPr bwMode="auto">
            <a:xfrm>
              <a:off x="953" y="0"/>
              <a:ext cx="499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FontTx/>
                <a:buNone/>
              </a:pPr>
              <a:r>
                <a:rPr lang="zh-CN" altLang="zh-CN" sz="2000" b="1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L</a:t>
              </a:r>
            </a:p>
          </p:txBody>
        </p:sp>
      </p:grpSp>
      <p:sp>
        <p:nvSpPr>
          <p:cNvPr id="29" name="Rectangle 2"/>
          <p:cNvSpPr txBox="1">
            <a:spLocks noChangeArrowheads="1"/>
          </p:cNvSpPr>
          <p:nvPr/>
        </p:nvSpPr>
        <p:spPr>
          <a:xfrm>
            <a:off x="1178922" y="3573020"/>
            <a:ext cx="1166306" cy="5762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1800" b="1" dirty="0">
                <a:latin typeface="+mn-ea"/>
                <a:ea typeface="+mn-ea"/>
              </a:rPr>
              <a:t>线性关系</a:t>
            </a:r>
            <a:endParaRPr lang="zh-CN" altLang="en-US" sz="1800" dirty="0">
              <a:latin typeface="+mn-ea"/>
              <a:ea typeface="+mn-ea"/>
            </a:endParaRPr>
          </a:p>
        </p:txBody>
      </p:sp>
      <p:sp>
        <p:nvSpPr>
          <p:cNvPr id="30" name="Rectangle 2"/>
          <p:cNvSpPr txBox="1">
            <a:spLocks noChangeArrowheads="1"/>
          </p:cNvSpPr>
          <p:nvPr/>
        </p:nvSpPr>
        <p:spPr>
          <a:xfrm>
            <a:off x="3941410" y="3573020"/>
            <a:ext cx="1166306" cy="5762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1800" b="1" dirty="0">
                <a:latin typeface="+mn-ea"/>
                <a:ea typeface="+mn-ea"/>
              </a:rPr>
              <a:t>微分关系</a:t>
            </a:r>
            <a:endParaRPr lang="zh-CN" altLang="en-US" sz="1800" dirty="0">
              <a:latin typeface="+mn-ea"/>
              <a:ea typeface="+mn-ea"/>
            </a:endParaRPr>
          </a:p>
        </p:txBody>
      </p:sp>
      <p:sp>
        <p:nvSpPr>
          <p:cNvPr id="31" name="Rectangle 2"/>
          <p:cNvSpPr txBox="1">
            <a:spLocks noChangeArrowheads="1"/>
          </p:cNvSpPr>
          <p:nvPr/>
        </p:nvSpPr>
        <p:spPr>
          <a:xfrm>
            <a:off x="6937665" y="3598154"/>
            <a:ext cx="1166306" cy="5762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1800" b="1" dirty="0">
                <a:latin typeface="+mn-ea"/>
                <a:ea typeface="+mn-ea"/>
              </a:rPr>
              <a:t>积分关系</a:t>
            </a:r>
            <a:endParaRPr lang="zh-CN" altLang="en-US" sz="1800" dirty="0">
              <a:latin typeface="+mn-ea"/>
              <a:ea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03810" y="1572497"/>
            <a:ext cx="5616780" cy="2504593"/>
          </a:xfrm>
          <a:prstGeom prst="rect">
            <a:avLst/>
          </a:prstGeom>
          <a:solidFill>
            <a:srgbClr val="FF0000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Rectangle 2"/>
          <p:cNvSpPr txBox="1">
            <a:spLocks noChangeArrowheads="1"/>
          </p:cNvSpPr>
          <p:nvPr/>
        </p:nvSpPr>
        <p:spPr>
          <a:xfrm>
            <a:off x="3245734" y="1593160"/>
            <a:ext cx="3595358" cy="4834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动态元件</a:t>
            </a:r>
            <a:endParaRPr lang="zh-CN" altLang="en-US" sz="200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3373" y="4676775"/>
            <a:ext cx="3838575" cy="21812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358447" y="4293095"/>
            <a:ext cx="12170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0000FF"/>
                </a:solidFill>
                <a:latin typeface="+mn-ea"/>
              </a:rPr>
              <a:t>动态电路</a:t>
            </a:r>
            <a:endParaRPr lang="zh-CN" altLang="en-US" sz="2000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36" name="Rectangle 2"/>
          <p:cNvSpPr txBox="1">
            <a:spLocks noChangeArrowheads="1"/>
          </p:cNvSpPr>
          <p:nvPr/>
        </p:nvSpPr>
        <p:spPr>
          <a:xfrm>
            <a:off x="242738" y="4234747"/>
            <a:ext cx="4822408" cy="17767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fontAlgn="auto">
              <a:lnSpc>
                <a:spcPct val="134000"/>
              </a:lnSpc>
              <a:spcAft>
                <a:spcPts val="0"/>
              </a:spcAft>
              <a:buClr>
                <a:srgbClr val="0000FF"/>
              </a:buClr>
              <a:buFont typeface="Wingdings" panose="05000000000000000000" pitchFamily="2" charset="2"/>
              <a:buChar char="n"/>
            </a:pPr>
            <a:r>
              <a:rPr lang="zh-CN" altLang="en-US" sz="1600" b="1" dirty="0">
                <a:latin typeface="+mn-ea"/>
              </a:rPr>
              <a:t>含有</a:t>
            </a:r>
            <a:r>
              <a:rPr lang="zh-CN" altLang="en-US" sz="1600" b="1" dirty="0">
                <a:solidFill>
                  <a:srgbClr val="0000FF"/>
                </a:solidFill>
                <a:latin typeface="+mn-ea"/>
              </a:rPr>
              <a:t>动态元件</a:t>
            </a:r>
            <a:r>
              <a:rPr lang="zh-CN" altLang="en-US" sz="1600" b="1" dirty="0">
                <a:latin typeface="+mn-ea"/>
              </a:rPr>
              <a:t>的电路称为</a:t>
            </a:r>
            <a:r>
              <a:rPr lang="zh-CN" altLang="en-US" sz="1600" b="1" dirty="0">
                <a:solidFill>
                  <a:srgbClr val="0000FF"/>
                </a:solidFill>
                <a:latin typeface="+mn-ea"/>
              </a:rPr>
              <a:t>动态电路</a:t>
            </a:r>
            <a:r>
              <a:rPr lang="zh-CN" altLang="en-US" sz="1600" b="1" dirty="0">
                <a:latin typeface="+mn-ea"/>
              </a:rPr>
              <a:t>。</a:t>
            </a:r>
            <a:endParaRPr lang="en-US" altLang="zh-CN" sz="1600" b="1" dirty="0">
              <a:solidFill>
                <a:srgbClr val="0000FF"/>
              </a:solidFill>
              <a:latin typeface="+mn-ea"/>
              <a:ea typeface="+mn-ea"/>
            </a:endParaRPr>
          </a:p>
          <a:p>
            <a:pPr marL="285750" indent="-285750" fontAlgn="auto">
              <a:lnSpc>
                <a:spcPct val="134000"/>
              </a:lnSpc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rgbClr val="0000FF"/>
                </a:solidFill>
                <a:latin typeface="+mn-ea"/>
                <a:ea typeface="+mn-ea"/>
              </a:rPr>
              <a:t>动态电路</a:t>
            </a:r>
            <a:r>
              <a:rPr lang="zh-CN" altLang="en-US" sz="1600" b="1" dirty="0">
                <a:latin typeface="+mn-ea"/>
                <a:ea typeface="+mn-ea"/>
              </a:rPr>
              <a:t>的响应不仅与当前外加激励有关，还与激励的历史有关。</a:t>
            </a:r>
            <a:endParaRPr lang="en-US" altLang="zh-CN" sz="1600" dirty="0">
              <a:latin typeface="+mn-ea"/>
              <a:ea typeface="+mn-ea"/>
            </a:endParaRPr>
          </a:p>
          <a:p>
            <a:pPr marL="285750" indent="-285750" fontAlgn="auto">
              <a:lnSpc>
                <a:spcPct val="134000"/>
              </a:lnSpc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rgbClr val="0000FF"/>
                </a:solidFill>
                <a:latin typeface="+mn-ea"/>
              </a:rPr>
              <a:t>动态电路</a:t>
            </a:r>
            <a:r>
              <a:rPr lang="zh-CN" altLang="en-US" sz="1600" b="1" dirty="0">
                <a:latin typeface="+mn-ea"/>
              </a:rPr>
              <a:t>的状态变换需要一个变化过程，才能从一个稳态到达另一个稳态，这个变化过程称为</a:t>
            </a:r>
            <a:r>
              <a:rPr lang="zh-CN" altLang="en-US" sz="1600" b="1" dirty="0">
                <a:solidFill>
                  <a:srgbClr val="0000FF"/>
                </a:solidFill>
                <a:latin typeface="+mn-ea"/>
              </a:rPr>
              <a:t>过渡过程</a:t>
            </a:r>
            <a:r>
              <a:rPr lang="zh-CN" altLang="en-US" sz="1600" b="1" dirty="0">
                <a:latin typeface="+mn-ea"/>
              </a:rPr>
              <a:t>（或</a:t>
            </a:r>
            <a:r>
              <a:rPr lang="zh-CN" altLang="en-US" sz="1600" b="1" dirty="0">
                <a:solidFill>
                  <a:srgbClr val="0000FF"/>
                </a:solidFill>
                <a:latin typeface="+mn-ea"/>
              </a:rPr>
              <a:t>暂态过程</a:t>
            </a:r>
            <a:r>
              <a:rPr lang="zh-CN" altLang="en-US" sz="1600" b="1" dirty="0">
                <a:latin typeface="+mn-ea"/>
              </a:rPr>
              <a:t>）。</a:t>
            </a:r>
            <a:endParaRPr lang="zh-CN" altLang="en-US" sz="1600" dirty="0">
              <a:latin typeface="+mn-ea"/>
              <a:ea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0755" y="6320193"/>
            <a:ext cx="8118810" cy="4524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buClr>
                <a:srgbClr val="0000FF"/>
              </a:buClr>
            </a:pPr>
            <a:r>
              <a:rPr lang="zh-CN" altLang="en-US" b="1" dirty="0">
                <a:latin typeface="+mn-ea"/>
              </a:rPr>
              <a:t>动态电路的分析就是对处于过渡过程的电路，讨论其响应与激励之间的关系。</a:t>
            </a:r>
          </a:p>
        </p:txBody>
      </p:sp>
    </p:spTree>
    <p:extLst>
      <p:ext uri="{BB962C8B-B14F-4D97-AF65-F5344CB8AC3E}">
        <p14:creationId xmlns:p14="http://schemas.microsoft.com/office/powerpoint/2010/main" val="6025948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4" grpId="0" animBg="1"/>
      <p:bldP spid="33" grpId="0"/>
      <p:bldP spid="6" grpId="0"/>
      <p:bldP spid="36" grpId="0" build="p"/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1546225" y="1336675"/>
          <a:ext cx="5954713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26635" imgH="203120" progId="Equation.DSMT4">
                  <p:embed/>
                </p:oleObj>
              </mc:Choice>
              <mc:Fallback>
                <p:oleObj name="Equation" r:id="rId5" imgW="2426635" imgH="20312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6225" y="1336675"/>
                        <a:ext cx="5954713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1258888" y="2478088"/>
          <a:ext cx="6605587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895480" imgH="393480" progId="Equation.DSMT4">
                  <p:embed/>
                </p:oleObj>
              </mc:Choice>
              <mc:Fallback>
                <p:oleObj name="Equation" r:id="rId7" imgW="2895480" imgH="39348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478088"/>
                        <a:ext cx="6605587" cy="868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54025" y="869950"/>
            <a:ext cx="561657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时间内，电容元件吸收的能量为</a:t>
            </a:r>
            <a:endParaRPr lang="zh-CN" altLang="en-US" sz="240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4025" y="2017713"/>
            <a:ext cx="8139113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en-U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=0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时，</a:t>
            </a:r>
            <a:r>
              <a:rPr lang="en-U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(0)=0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，则从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到</a:t>
            </a:r>
            <a:r>
              <a:rPr lang="en-U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时间内，电容元件吸收的能量为</a:t>
            </a:r>
            <a:endParaRPr lang="zh-CN" altLang="en-US" sz="240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57225" y="3526344"/>
            <a:ext cx="7908925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indent="276225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 电容的储能只与电容电压的平方成正比，而与电容电流无关。</a:t>
            </a:r>
            <a:endParaRPr lang="en-US" altLang="zh-CN" sz="2400" b="1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）当电容元件上的电压增高时，储能增大，在此过程中电容被充电；</a:t>
            </a:r>
            <a:endParaRPr lang="en-US" altLang="zh-CN" sz="2400" b="1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）当电容元件上的电压降低时，储能减小，此时电容放电。</a:t>
            </a:r>
            <a:endParaRPr lang="en-US" altLang="zh-CN" sz="2400" b="1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）电容不消耗能量，只与电路其他部分进行能量的相互交换，因此电容是</a:t>
            </a:r>
            <a:r>
              <a:rPr lang="zh-CN" altLang="en-US" sz="24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储能元件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280194" y="3086893"/>
            <a:ext cx="1152525" cy="51911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lang="zh-CN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表明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Rectangle 6"/>
          <p:cNvSpPr>
            <a:spLocks noChangeArrowheads="1"/>
          </p:cNvSpPr>
          <p:nvPr/>
        </p:nvSpPr>
        <p:spPr bwMode="auto">
          <a:xfrm>
            <a:off x="539750" y="549275"/>
            <a:ext cx="7978775" cy="1684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indent="276225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 b="1" dirty="0">
                <a:latin typeface="Times New Roman" panose="02020603050405020304" pitchFamily="18" charset="0"/>
              </a:rPr>
              <a:t>        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电容元件及电容电流波形分别如图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3.2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a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）、（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b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）所示，已知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(0)=0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，试求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t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=1s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、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t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=2s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、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t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=4s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时的电容电压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u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以及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t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=2s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时电容的储能。</a:t>
            </a:r>
            <a:endParaRPr kumimoji="1" lang="en-US" altLang="zh-CN" sz="24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10245" name="Object 5"/>
          <p:cNvGraphicFramePr>
            <a:graphicFrameLocks noChangeAspect="1"/>
          </p:cNvGraphicFramePr>
          <p:nvPr/>
        </p:nvGraphicFramePr>
        <p:xfrm>
          <a:off x="3943350" y="1719263"/>
          <a:ext cx="5076825" cy="215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360763" imgH="1434008" progId="Visio.Drawing.11">
                  <p:embed/>
                </p:oleObj>
              </mc:Choice>
              <mc:Fallback>
                <p:oleObj name="Visio" r:id="rId4" imgW="3360763" imgH="1434008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3350" y="1719263"/>
                        <a:ext cx="5076825" cy="215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6" name="Rectangle 7"/>
          <p:cNvSpPr>
            <a:spLocks noChangeArrowheads="1"/>
          </p:cNvSpPr>
          <p:nvPr/>
        </p:nvSpPr>
        <p:spPr bwMode="auto">
          <a:xfrm>
            <a:off x="3576638" y="3948113"/>
            <a:ext cx="5219700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indent="276225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1800" b="1">
                <a:latin typeface="Times New Roman" panose="02020603050405020304" pitchFamily="18" charset="0"/>
              </a:rPr>
              <a:t>（</a:t>
            </a:r>
            <a:r>
              <a:rPr kumimoji="1" lang="en-US" altLang="zh-CN" sz="1800" b="1">
                <a:latin typeface="Times New Roman" panose="02020603050405020304" pitchFamily="18" charset="0"/>
              </a:rPr>
              <a:t>a</a:t>
            </a:r>
            <a:r>
              <a:rPr kumimoji="1" lang="zh-CN" altLang="en-US" sz="1800" b="1">
                <a:latin typeface="Times New Roman" panose="02020603050405020304" pitchFamily="18" charset="0"/>
              </a:rPr>
              <a:t>）电容元件       （</a:t>
            </a:r>
            <a:r>
              <a:rPr kumimoji="1" lang="en-US" altLang="zh-CN" sz="1800" b="1">
                <a:latin typeface="Times New Roman" panose="02020603050405020304" pitchFamily="18" charset="0"/>
              </a:rPr>
              <a:t>b</a:t>
            </a:r>
            <a:r>
              <a:rPr kumimoji="1" lang="zh-CN" altLang="en-US" sz="1800" b="1">
                <a:latin typeface="Times New Roman" panose="02020603050405020304" pitchFamily="18" charset="0"/>
              </a:rPr>
              <a:t>）电容电流波形</a:t>
            </a: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623888" y="2454275"/>
            <a:ext cx="295275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解： 由图得电容电流</a:t>
            </a:r>
            <a:r>
              <a:rPr lang="en-US" altLang="zh-CN" sz="24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的函数式为  </a:t>
            </a:r>
          </a:p>
        </p:txBody>
      </p:sp>
      <p:graphicFrame>
        <p:nvGraphicFramePr>
          <p:cNvPr id="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3382968"/>
              </p:ext>
            </p:extLst>
          </p:nvPr>
        </p:nvGraphicFramePr>
        <p:xfrm>
          <a:off x="630238" y="3789363"/>
          <a:ext cx="3109912" cy="147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84200" imgH="711000" progId="Equation.DSMT4">
                  <p:embed/>
                </p:oleObj>
              </mc:Choice>
              <mc:Fallback>
                <p:oleObj name="Equation" r:id="rId6" imgW="1384200" imgH="7110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238" y="3789363"/>
                        <a:ext cx="3109912" cy="147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2996510"/>
              </p:ext>
            </p:extLst>
          </p:nvPr>
        </p:nvGraphicFramePr>
        <p:xfrm>
          <a:off x="825501" y="5540409"/>
          <a:ext cx="127476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07960" imgH="203040" progId="Equation.DSMT4">
                  <p:embed/>
                </p:oleObj>
              </mc:Choice>
              <mc:Fallback>
                <p:oleObj name="Equation" r:id="rId8" imgW="507960" imgH="20304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501" y="5540409"/>
                        <a:ext cx="1274762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8620198"/>
              </p:ext>
            </p:extLst>
          </p:nvPr>
        </p:nvGraphicFramePr>
        <p:xfrm>
          <a:off x="2422525" y="5368925"/>
          <a:ext cx="5456238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806560" imgH="393480" progId="Equation.DSMT4">
                  <p:embed/>
                </p:oleObj>
              </mc:Choice>
              <mc:Fallback>
                <p:oleObj name="Equation" r:id="rId10" imgW="2806560" imgH="39348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2525" y="5368925"/>
                        <a:ext cx="5456238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431682" y="692620"/>
            <a:ext cx="1061362" cy="4320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+mn-ea"/>
              </a:rPr>
              <a:t>例</a:t>
            </a:r>
            <a:r>
              <a:rPr lang="en-US" altLang="zh-CN" sz="2400" b="1" dirty="0">
                <a:solidFill>
                  <a:schemeClr val="tx1"/>
                </a:solidFill>
                <a:latin typeface="+mn-ea"/>
              </a:rPr>
              <a:t>3-1</a:t>
            </a:r>
            <a:endParaRPr lang="zh-CN" altLang="en-US" sz="2400" b="1" dirty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9423420"/>
              </p:ext>
            </p:extLst>
          </p:nvPr>
        </p:nvGraphicFramePr>
        <p:xfrm>
          <a:off x="551519" y="4102028"/>
          <a:ext cx="1414462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58720" imgH="203040" progId="Equation.DSMT4">
                  <p:embed/>
                </p:oleObj>
              </mc:Choice>
              <mc:Fallback>
                <p:oleObj name="Equation" r:id="rId4" imgW="558720" imgH="20304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519" y="4102028"/>
                        <a:ext cx="1414462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8338919"/>
              </p:ext>
            </p:extLst>
          </p:nvPr>
        </p:nvGraphicFramePr>
        <p:xfrm>
          <a:off x="2311844" y="3897157"/>
          <a:ext cx="4968875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667930" imgH="393635" progId="Equation.DSMT4">
                  <p:embed/>
                </p:oleObj>
              </mc:Choice>
              <mc:Fallback>
                <p:oleObj name="Equation" r:id="rId6" imgW="2667930" imgH="393635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1844" y="3897157"/>
                        <a:ext cx="4968875" cy="722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7585053"/>
              </p:ext>
            </p:extLst>
          </p:nvPr>
        </p:nvGraphicFramePr>
        <p:xfrm>
          <a:off x="588154" y="4892733"/>
          <a:ext cx="1381125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45760" imgH="203040" progId="Equation.DSMT4">
                  <p:embed/>
                </p:oleObj>
              </mc:Choice>
              <mc:Fallback>
                <p:oleObj name="Equation" r:id="rId8" imgW="545760" imgH="20304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154" y="4892733"/>
                        <a:ext cx="1381125" cy="461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4855611"/>
              </p:ext>
            </p:extLst>
          </p:nvPr>
        </p:nvGraphicFramePr>
        <p:xfrm>
          <a:off x="2315142" y="4762006"/>
          <a:ext cx="5291138" cy="69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983205" imgH="393529" progId="Equation.DSMT4">
                  <p:embed/>
                </p:oleObj>
              </mc:Choice>
              <mc:Fallback>
                <p:oleObj name="Equation" r:id="rId10" imgW="2983205" imgH="393529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5142" y="4762006"/>
                        <a:ext cx="5291138" cy="696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1387798"/>
              </p:ext>
            </p:extLst>
          </p:nvPr>
        </p:nvGraphicFramePr>
        <p:xfrm>
          <a:off x="1273247" y="5938731"/>
          <a:ext cx="4104569" cy="757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108990" imgH="393635" progId="Equation.DSMT4">
                  <p:embed/>
                </p:oleObj>
              </mc:Choice>
              <mc:Fallback>
                <p:oleObj name="Equation" r:id="rId12" imgW="2108990" imgH="393635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3247" y="5938731"/>
                        <a:ext cx="4104569" cy="7570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21"/>
          <p:cNvSpPr>
            <a:spLocks noChangeArrowheads="1"/>
          </p:cNvSpPr>
          <p:nvPr/>
        </p:nvSpPr>
        <p:spPr bwMode="auto">
          <a:xfrm>
            <a:off x="539750" y="5563143"/>
            <a:ext cx="4049507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</a:t>
            </a:r>
            <a:r>
              <a:rPr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2s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时，电容的储能为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CN" alt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27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9299697"/>
              </p:ext>
            </p:extLst>
          </p:nvPr>
        </p:nvGraphicFramePr>
        <p:xfrm>
          <a:off x="3943350" y="210180"/>
          <a:ext cx="5076825" cy="215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4" imgW="3360763" imgH="1434008" progId="Visio.Drawing.11">
                  <p:embed/>
                </p:oleObj>
              </mc:Choice>
              <mc:Fallback>
                <p:oleObj name="Visio" r:id="rId14" imgW="3360763" imgH="1434008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3350" y="210180"/>
                        <a:ext cx="5076825" cy="2159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6" name="Rectangle 7"/>
          <p:cNvSpPr>
            <a:spLocks noChangeArrowheads="1"/>
          </p:cNvSpPr>
          <p:nvPr/>
        </p:nvSpPr>
        <p:spPr bwMode="auto">
          <a:xfrm>
            <a:off x="3576638" y="2381278"/>
            <a:ext cx="5219700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indent="276225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1800" b="1" dirty="0">
                <a:latin typeface="Times New Roman" panose="02020603050405020304" pitchFamily="18" charset="0"/>
              </a:rPr>
              <a:t>（</a:t>
            </a:r>
            <a:r>
              <a:rPr kumimoji="1" lang="en-US" altLang="zh-CN" sz="1800" b="1" dirty="0">
                <a:latin typeface="Times New Roman" panose="02020603050405020304" pitchFamily="18" charset="0"/>
              </a:rPr>
              <a:t>a</a:t>
            </a:r>
            <a:r>
              <a:rPr kumimoji="1" lang="zh-CN" altLang="en-US" sz="1800" b="1" dirty="0">
                <a:latin typeface="Times New Roman" panose="02020603050405020304" pitchFamily="18" charset="0"/>
              </a:rPr>
              <a:t>）电容元件       （</a:t>
            </a:r>
            <a:r>
              <a:rPr kumimoji="1" lang="en-US" altLang="zh-CN" sz="1800" b="1" dirty="0">
                <a:latin typeface="Times New Roman" panose="02020603050405020304" pitchFamily="18" charset="0"/>
              </a:rPr>
              <a:t>b</a:t>
            </a:r>
            <a:r>
              <a:rPr kumimoji="1" lang="zh-CN" altLang="en-US" sz="1800" b="1" dirty="0">
                <a:latin typeface="Times New Roman" panose="02020603050405020304" pitchFamily="18" charset="0"/>
              </a:rPr>
              <a:t>）电容电流波形</a:t>
            </a:r>
          </a:p>
        </p:txBody>
      </p:sp>
      <p:graphicFrame>
        <p:nvGraphicFramePr>
          <p:cNvPr id="13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1436649"/>
              </p:ext>
            </p:extLst>
          </p:nvPr>
        </p:nvGraphicFramePr>
        <p:xfrm>
          <a:off x="424657" y="735643"/>
          <a:ext cx="3109912" cy="147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384200" imgH="711000" progId="Equation.DSMT4">
                  <p:embed/>
                </p:oleObj>
              </mc:Choice>
              <mc:Fallback>
                <p:oleObj name="Equation" r:id="rId16" imgW="138420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657" y="735643"/>
                        <a:ext cx="3109912" cy="147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7053025"/>
              </p:ext>
            </p:extLst>
          </p:nvPr>
        </p:nvGraphicFramePr>
        <p:xfrm>
          <a:off x="539750" y="3192428"/>
          <a:ext cx="1413168" cy="496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507960" imgH="203040" progId="Equation.DSMT4">
                  <p:embed/>
                </p:oleObj>
              </mc:Choice>
              <mc:Fallback>
                <p:oleObj name="Equation" r:id="rId18" imgW="5079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192428"/>
                        <a:ext cx="1413168" cy="4962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2462394"/>
              </p:ext>
            </p:extLst>
          </p:nvPr>
        </p:nvGraphicFramePr>
        <p:xfrm>
          <a:off x="2311844" y="3023725"/>
          <a:ext cx="5456237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2806560" imgH="393480" progId="Equation.DSMT4">
                  <p:embed/>
                </p:oleObj>
              </mc:Choice>
              <mc:Fallback>
                <p:oleObj name="Equation" r:id="rId20" imgW="280656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1844" y="3023725"/>
                        <a:ext cx="5456237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436563" y="706438"/>
            <a:ext cx="3990975" cy="5238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defPPr>
              <a:defRPr lang="zh-CN"/>
            </a:defPPr>
            <a:lvl1pPr eaLnBrk="0" hangingPunct="0">
              <a:spcBef>
                <a:spcPct val="50000"/>
              </a:spcBef>
              <a:buClrTx/>
              <a:buFontTx/>
              <a:buNone/>
              <a:defRPr sz="28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/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/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/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9pPr>
          </a:lstStyle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zh-CN" altLang="zh-CN" dirty="0"/>
              <a:t>电容元件</a:t>
            </a:r>
            <a:r>
              <a:rPr lang="zh-CN" altLang="en-US" dirty="0"/>
              <a:t>的串并联</a:t>
            </a:r>
            <a:endParaRPr lang="zh-CN" altLang="zh-CN" dirty="0"/>
          </a:p>
        </p:txBody>
      </p:sp>
      <p:pic>
        <p:nvPicPr>
          <p:cNvPr id="1229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357313"/>
            <a:ext cx="6931025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1163638" y="3587750"/>
          <a:ext cx="6456362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43566" imgH="431613" progId="Equation.DSMT4">
                  <p:embed/>
                </p:oleObj>
              </mc:Choice>
              <mc:Fallback>
                <p:oleObj name="Equation" r:id="rId5" imgW="2843566" imgH="431613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3638" y="3587750"/>
                        <a:ext cx="6456362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6062963"/>
              </p:ext>
            </p:extLst>
          </p:nvPr>
        </p:nvGraphicFramePr>
        <p:xfrm>
          <a:off x="1331550" y="4468515"/>
          <a:ext cx="5257800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89040" imgH="482400" progId="Equation.DSMT4">
                  <p:embed/>
                </p:oleObj>
              </mc:Choice>
              <mc:Fallback>
                <p:oleObj name="Equation" r:id="rId7" imgW="2489040" imgH="48240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550" y="4468515"/>
                        <a:ext cx="5257800" cy="99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1698352"/>
              </p:ext>
            </p:extLst>
          </p:nvPr>
        </p:nvGraphicFramePr>
        <p:xfrm>
          <a:off x="1403350" y="5675313"/>
          <a:ext cx="1873250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815409" imgH="433175" progId="Equation.DSMT4">
                  <p:embed/>
                </p:oleObj>
              </mc:Choice>
              <mc:Fallback>
                <p:oleObj name="Equation" r:id="rId9" imgW="815409" imgH="433175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5675313"/>
                        <a:ext cx="1873250" cy="925512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7" name="Rectangle 7"/>
          <p:cNvSpPr>
            <a:spLocks noChangeArrowheads="1"/>
          </p:cNvSpPr>
          <p:nvPr/>
        </p:nvSpPr>
        <p:spPr bwMode="auto">
          <a:xfrm>
            <a:off x="695325" y="3587750"/>
            <a:ext cx="61913" cy="140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40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3851900" y="5722937"/>
            <a:ext cx="4954585" cy="8302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4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即等效电容的倒数等于各串联电容倒数的和。</a:t>
            </a:r>
            <a:endParaRPr lang="zh-CN" altLang="en-US" sz="2400" b="1">
              <a:solidFill>
                <a:srgbClr val="0000FF"/>
              </a:solidFill>
            </a:endParaRP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436562" y="1871663"/>
            <a:ext cx="1399057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）串联</a:t>
            </a:r>
            <a:endParaRPr lang="zh-CN" altLang="zh-CN" sz="2400" b="1" dirty="0">
              <a:solidFill>
                <a:srgbClr val="0000FF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846138"/>
            <a:ext cx="4781550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712631" y="1123950"/>
            <a:ext cx="1320957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）并联</a:t>
            </a:r>
            <a:endParaRPr lang="zh-CN" altLang="zh-CN" sz="2400" b="1" dirty="0">
              <a:solidFill>
                <a:srgbClr val="0000FF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2199200"/>
              </p:ext>
            </p:extLst>
          </p:nvPr>
        </p:nvGraphicFramePr>
        <p:xfrm>
          <a:off x="1475570" y="3397954"/>
          <a:ext cx="3567113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36480" imgH="393480" progId="Equation.DSMT4">
                  <p:embed/>
                </p:oleObj>
              </mc:Choice>
              <mc:Fallback>
                <p:oleObj name="Equation" r:id="rId5" imgW="1536480" imgH="39348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570" y="3397954"/>
                        <a:ext cx="3567113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1247922"/>
              </p:ext>
            </p:extLst>
          </p:nvPr>
        </p:nvGraphicFramePr>
        <p:xfrm>
          <a:off x="2680557" y="5441187"/>
          <a:ext cx="169227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26460" imgH="229504" progId="Equation.DSMT4">
                  <p:embed/>
                </p:oleObj>
              </mc:Choice>
              <mc:Fallback>
                <p:oleObj name="Equation" r:id="rId7" imgW="726460" imgH="229504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0557" y="5441187"/>
                        <a:ext cx="1692275" cy="46355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92994" y="1641294"/>
            <a:ext cx="293370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根据并联电路的特点以及电容元件电压、电流关系可得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CN" altLang="zh-CN" sz="2400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85203" y="5412581"/>
            <a:ext cx="163195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因此可得</a:t>
            </a:r>
            <a:endParaRPr lang="zh-CN" altLang="zh-CN" sz="240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99490" y="6188868"/>
            <a:ext cx="5416550" cy="4619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即等效电容的等于各个并联电容之和。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6987936"/>
              </p:ext>
            </p:extLst>
          </p:nvPr>
        </p:nvGraphicFramePr>
        <p:xfrm>
          <a:off x="1115520" y="4364787"/>
          <a:ext cx="3713162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600200" imgH="393480" progId="Equation.DSMT4">
                  <p:embed/>
                </p:oleObj>
              </mc:Choice>
              <mc:Fallback>
                <p:oleObj name="Equation" r:id="rId9" imgW="16002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520" y="4364787"/>
                        <a:ext cx="3713162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矩形 3"/>
          <p:cNvSpPr>
            <a:spLocks noChangeArrowheads="1"/>
          </p:cNvSpPr>
          <p:nvPr/>
        </p:nvSpPr>
        <p:spPr bwMode="auto">
          <a:xfrm>
            <a:off x="419100" y="692150"/>
            <a:ext cx="2881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3.1.2</a:t>
            </a:r>
            <a:r>
              <a:rPr lang="zh-CN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电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感</a:t>
            </a:r>
            <a:r>
              <a:rPr lang="zh-CN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元件</a:t>
            </a:r>
            <a:endParaRPr lang="zh-CN" altLang="zh-CN" sz="2800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Object 10"/>
          <p:cNvGraphicFramePr>
            <a:graphicFrameLocks noChangeAspect="1"/>
          </p:cNvGraphicFramePr>
          <p:nvPr/>
        </p:nvGraphicFramePr>
        <p:xfrm>
          <a:off x="5299075" y="1557338"/>
          <a:ext cx="2678113" cy="158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2377800" imgH="1407960" progId="Visio.Drawing.6">
                  <p:embed/>
                </p:oleObj>
              </mc:Choice>
              <mc:Fallback>
                <p:oleObj r:id="rId4" imgW="2377800" imgH="1407960" progId="Visio.Drawing.6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9075" y="1557338"/>
                        <a:ext cx="2678113" cy="158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536731" y="1233383"/>
            <a:ext cx="4298637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zh-CN" sz="2400" b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      把金属导线绕在一骨架上构成一实际电感器，当电流通过线圈时，将产生磁通，是一种储存</a:t>
            </a:r>
            <a:r>
              <a:rPr lang="zh-CN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磁能</a:t>
            </a:r>
            <a:r>
              <a:rPr lang="zh-CN" altLang="zh-CN" sz="2400" b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的部件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。</a:t>
            </a:r>
            <a:endParaRPr lang="zh-CN" altLang="zh-CN" sz="2400" b="1" dirty="0"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7" name="Text Box 18"/>
          <p:cNvSpPr txBox="1">
            <a:spLocks noChangeArrowheads="1"/>
          </p:cNvSpPr>
          <p:nvPr/>
        </p:nvSpPr>
        <p:spPr bwMode="auto">
          <a:xfrm>
            <a:off x="5168900" y="955675"/>
            <a:ext cx="28082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lang="zh-CN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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(</a:t>
            </a:r>
            <a:r>
              <a:rPr lang="zh-CN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t</a:t>
            </a:r>
            <a:r>
              <a:rPr lang="zh-CN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)</a:t>
            </a:r>
            <a:r>
              <a:rPr lang="zh-CN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＝N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 </a:t>
            </a:r>
            <a:r>
              <a:rPr lang="zh-CN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(</a:t>
            </a:r>
            <a:r>
              <a:rPr lang="zh-CN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t</a:t>
            </a:r>
            <a:r>
              <a:rPr lang="zh-CN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)</a:t>
            </a:r>
          </a:p>
        </p:txBody>
      </p:sp>
      <p:sp>
        <p:nvSpPr>
          <p:cNvPr id="11" name="Rectangle 24"/>
          <p:cNvSpPr>
            <a:spLocks noChangeArrowheads="1"/>
          </p:cNvSpPr>
          <p:nvPr/>
        </p:nvSpPr>
        <p:spPr bwMode="auto">
          <a:xfrm>
            <a:off x="2843213" y="3756025"/>
            <a:ext cx="5534025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zh-CN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储存磁能的元件。其特性可用</a:t>
            </a:r>
            <a:r>
              <a:rPr lang="zh-CN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</a:t>
            </a:r>
            <a:r>
              <a:rPr lang="zh-CN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zh-CN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zh-CN" altLang="zh-CN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平面上的一条曲线来描述</a:t>
            </a:r>
            <a:endParaRPr lang="zh-CN" altLang="zh-CN" sz="2400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" name="Text Box 24"/>
          <p:cNvSpPr txBox="1">
            <a:spLocks noChangeArrowheads="1"/>
          </p:cNvSpPr>
          <p:nvPr/>
        </p:nvSpPr>
        <p:spPr bwMode="auto">
          <a:xfrm>
            <a:off x="766763" y="3954463"/>
            <a:ext cx="1101725" cy="4603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lang="zh-CN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定义</a:t>
            </a:r>
          </a:p>
        </p:txBody>
      </p:sp>
      <p:sp>
        <p:nvSpPr>
          <p:cNvPr id="13" name="AutoShape 26"/>
          <p:cNvSpPr>
            <a:spLocks noChangeArrowheads="1"/>
          </p:cNvSpPr>
          <p:nvPr/>
        </p:nvSpPr>
        <p:spPr bwMode="auto">
          <a:xfrm>
            <a:off x="2038350" y="4151313"/>
            <a:ext cx="647700" cy="144462"/>
          </a:xfrm>
          <a:prstGeom prst="rightArrow">
            <a:avLst>
              <a:gd name="adj1" fmla="val 50000"/>
              <a:gd name="adj2" fmla="val 112088"/>
            </a:avLst>
          </a:prstGeom>
          <a:solidFill>
            <a:schemeClr val="tx1"/>
          </a:solidFill>
          <a:ln w="38100" cap="sq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738188" y="4724401"/>
            <a:ext cx="2357437" cy="46196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lang="zh-CN" altLang="zh-CN" sz="24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线性电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感</a:t>
            </a:r>
            <a:r>
              <a:rPr lang="zh-CN" altLang="zh-CN" sz="24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元件</a:t>
            </a: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766763" y="5233798"/>
            <a:ext cx="7333727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zh-CN" sz="2400" b="1" dirty="0">
                <a:latin typeface="楷体_GB2312" pitchFamily="49" charset="-122"/>
                <a:ea typeface="楷体_GB2312" pitchFamily="49" charset="-122"/>
              </a:rPr>
              <a:t>任何时刻，通过电感元件的</a:t>
            </a:r>
            <a:r>
              <a:rPr lang="zh-CN" altLang="zh-CN" sz="2400" b="1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磁通总量</a:t>
            </a:r>
            <a:r>
              <a:rPr lang="zh-CN" altLang="zh-CN" sz="2400" b="1" i="1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</a:t>
            </a:r>
            <a:r>
              <a:rPr lang="zh-CN" altLang="zh-CN" sz="2400" b="1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与其</a:t>
            </a:r>
            <a:r>
              <a:rPr lang="zh-CN" altLang="zh-CN" sz="2400" b="1" dirty="0">
                <a:latin typeface="楷体_GB2312" pitchFamily="49" charset="-122"/>
                <a:ea typeface="楷体_GB2312" pitchFamily="49" charset="-122"/>
              </a:rPr>
              <a:t>电流</a:t>
            </a:r>
            <a:r>
              <a:rPr lang="zh-CN" altLang="zh-CN" sz="2400" b="1" i="1" dirty="0"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zh-CN" altLang="zh-CN" sz="2400" b="1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成</a:t>
            </a:r>
            <a:r>
              <a:rPr lang="zh-CN" altLang="zh-CN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正比</a:t>
            </a:r>
            <a:r>
              <a:rPr lang="zh-CN" altLang="zh-CN" sz="2400" b="1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， </a:t>
            </a:r>
            <a:r>
              <a:rPr lang="zh-CN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</a:t>
            </a:r>
            <a:r>
              <a:rPr lang="zh-CN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zh-CN" sz="2400" b="1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zh-CN" altLang="zh-CN" sz="2400" b="1" dirty="0">
                <a:latin typeface="楷体_GB2312" pitchFamily="49" charset="-122"/>
                <a:ea typeface="楷体_GB2312" pitchFamily="49" charset="-122"/>
              </a:rPr>
              <a:t>特性是过原点的直线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zh-CN" sz="24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719868" y="3224807"/>
            <a:ext cx="7553939" cy="461665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匝数为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的线圈产生的磁通总和称为磁链</a:t>
            </a:r>
            <a:r>
              <a:rPr lang="zh-CN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</a:t>
            </a:r>
            <a:endParaRPr lang="zh-CN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9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9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9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  <p:bldP spid="7" grpId="0" autoUpdateAnimBg="0"/>
      <p:bldP spid="11" grpId="0" autoUpdateAnimBg="0"/>
      <p:bldP spid="12" grpId="0" animBg="1" autoUpdateAnimBg="0"/>
      <p:bldP spid="13" grpId="0" animBg="1"/>
      <p:bldP spid="14" grpId="0" bldLvl="0" animBg="1" autoUpdateAnimBg="0"/>
      <p:bldP spid="15" grpId="0" autoUpdateAnimBg="0"/>
      <p:bldP spid="16" grpId="0" bldLvl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5792788" y="1231900"/>
            <a:ext cx="1873250" cy="461963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>
                <a:srgbClr val="FFFF00"/>
              </a:buClr>
              <a:buFontTx/>
              <a:buNone/>
            </a:pPr>
            <a:r>
              <a:rPr lang="zh-CN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rPr>
              <a:t> 电路符号</a:t>
            </a: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1968500" y="4422775"/>
            <a:ext cx="68738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rgbClr val="FFFF00"/>
              </a:buClr>
              <a:buFont typeface="Wingdings" panose="05000000000000000000" pitchFamily="2" charset="2"/>
              <a:buNone/>
            </a:pPr>
            <a:r>
              <a:rPr lang="zh-CN" altLang="zh-CN" sz="2400" b="1" i="1" dirty="0">
                <a:latin typeface="Times New Roman" panose="02020603050405020304" pitchFamily="18" charset="0"/>
              </a:rPr>
              <a:t>L</a:t>
            </a:r>
            <a:r>
              <a:rPr lang="zh-CN" altLang="zh-CN" sz="2400" b="1" dirty="0">
                <a:latin typeface="Times New Roman" panose="02020603050405020304" pitchFamily="18" charset="0"/>
                <a:ea typeface="仿宋_GB2312" pitchFamily="49" charset="-122"/>
              </a:rPr>
              <a:t> 称为电感器的</a:t>
            </a:r>
            <a:r>
              <a:rPr lang="zh-CN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自感系数</a:t>
            </a:r>
            <a:r>
              <a:rPr lang="zh-CN" altLang="zh-CN" sz="2400" b="1" dirty="0">
                <a:latin typeface="Times New Roman" panose="02020603050405020304" pitchFamily="18" charset="0"/>
                <a:ea typeface="仿宋_GB2312" pitchFamily="49" charset="-122"/>
              </a:rPr>
              <a:t>，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itchFamily="49" charset="-122"/>
              </a:rPr>
              <a:t>也称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电感量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itchFamily="49" charset="-122"/>
              </a:rPr>
              <a:t>（电感）</a:t>
            </a:r>
            <a:endParaRPr lang="en-US" altLang="zh-CN" sz="2400" b="1" i="1" dirty="0">
              <a:latin typeface="Times New Roman" panose="02020603050405020304" pitchFamily="18" charset="0"/>
              <a:ea typeface="仿宋_GB2312" pitchFamily="49" charset="-122"/>
            </a:endParaRPr>
          </a:p>
          <a:p>
            <a:pPr>
              <a:spcBef>
                <a:spcPct val="50000"/>
              </a:spcBef>
              <a:buClr>
                <a:srgbClr val="FFFF00"/>
              </a:buClr>
              <a:buFont typeface="Wingdings" panose="05000000000000000000" pitchFamily="2" charset="2"/>
              <a:buNone/>
            </a:pPr>
            <a:r>
              <a:rPr lang="zh-CN" altLang="zh-CN" sz="2400" b="1" dirty="0">
                <a:latin typeface="Times New Roman" panose="02020603050405020304" pitchFamily="18" charset="0"/>
                <a:ea typeface="仿宋_GB2312" pitchFamily="49" charset="-122"/>
              </a:rPr>
              <a:t>单位：H（亨利）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itchFamily="49" charset="-122"/>
              </a:rPr>
              <a:t>，</a:t>
            </a:r>
            <a:r>
              <a:rPr lang="zh-CN" altLang="zh-CN" sz="2400" b="1" dirty="0">
                <a:latin typeface="Times New Roman" panose="02020603050405020304" pitchFamily="18" charset="0"/>
                <a:ea typeface="仿宋_GB2312" pitchFamily="49" charset="-122"/>
              </a:rPr>
              <a:t>也可用</a:t>
            </a:r>
            <a:r>
              <a:rPr lang="zh-CN" altLang="zh-CN" sz="2400" b="1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H，mH表示。</a:t>
            </a:r>
          </a:p>
        </p:txBody>
      </p:sp>
      <p:grpSp>
        <p:nvGrpSpPr>
          <p:cNvPr id="12" name="Group 7"/>
          <p:cNvGrpSpPr>
            <a:grpSpLocks/>
          </p:cNvGrpSpPr>
          <p:nvPr/>
        </p:nvGrpSpPr>
        <p:grpSpPr bwMode="auto">
          <a:xfrm>
            <a:off x="736600" y="1457325"/>
            <a:ext cx="2232025" cy="2682875"/>
            <a:chOff x="0" y="0"/>
            <a:chExt cx="1406" cy="1690"/>
          </a:xfrm>
        </p:grpSpPr>
        <p:grpSp>
          <p:nvGrpSpPr>
            <p:cNvPr id="15382" name="Group 8"/>
            <p:cNvGrpSpPr>
              <a:grpSpLocks/>
            </p:cNvGrpSpPr>
            <p:nvPr/>
          </p:nvGrpSpPr>
          <p:grpSpPr bwMode="auto">
            <a:xfrm>
              <a:off x="0" y="183"/>
              <a:ext cx="1406" cy="1507"/>
              <a:chOff x="0" y="0"/>
              <a:chExt cx="1056" cy="1104"/>
            </a:xfrm>
          </p:grpSpPr>
          <p:sp>
            <p:nvSpPr>
              <p:cNvPr id="15389" name="Line 9"/>
              <p:cNvSpPr>
                <a:spLocks noChangeShapeType="1"/>
              </p:cNvSpPr>
              <p:nvPr/>
            </p:nvSpPr>
            <p:spPr bwMode="auto">
              <a:xfrm>
                <a:off x="0" y="672"/>
                <a:ext cx="105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390" name="Line 10"/>
              <p:cNvSpPr>
                <a:spLocks noChangeShapeType="1"/>
              </p:cNvSpPr>
              <p:nvPr/>
            </p:nvSpPr>
            <p:spPr bwMode="auto">
              <a:xfrm flipV="1">
                <a:off x="384" y="0"/>
                <a:ext cx="0" cy="1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5383" name="Text Box 11"/>
            <p:cNvSpPr txBox="1">
              <a:spLocks noChangeArrowheads="1"/>
            </p:cNvSpPr>
            <p:nvPr/>
          </p:nvSpPr>
          <p:spPr bwMode="auto">
            <a:xfrm>
              <a:off x="499" y="0"/>
              <a:ext cx="27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FontTx/>
                <a:buNone/>
              </a:pPr>
              <a:r>
                <a:rPr lang="zh-CN" altLang="zh-CN" sz="2800" b="1" i="1">
                  <a:latin typeface="Times New Roman" panose="02020603050405020304" pitchFamily="18" charset="0"/>
                  <a:sym typeface="Symbol" panose="05050102010706020507" pitchFamily="18" charset="2"/>
                </a:rPr>
                <a:t></a:t>
              </a:r>
              <a:endParaRPr lang="zh-CN" altLang="zh-CN" sz="2800" b="1" i="1">
                <a:latin typeface="Times New Roman" panose="02020603050405020304" pitchFamily="18" charset="0"/>
              </a:endParaRPr>
            </a:p>
          </p:txBody>
        </p:sp>
        <p:sp>
          <p:nvSpPr>
            <p:cNvPr id="15384" name="Text Box 12"/>
            <p:cNvSpPr txBox="1">
              <a:spLocks noChangeArrowheads="1"/>
            </p:cNvSpPr>
            <p:nvPr/>
          </p:nvSpPr>
          <p:spPr bwMode="auto">
            <a:xfrm>
              <a:off x="1157" y="1100"/>
              <a:ext cx="17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FontTx/>
                <a:buNone/>
              </a:pPr>
              <a:r>
                <a:rPr lang="zh-CN" altLang="zh-CN" sz="2800" b="1" i="1">
                  <a:latin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5385" name="Text Box 13"/>
            <p:cNvSpPr txBox="1">
              <a:spLocks noChangeArrowheads="1"/>
            </p:cNvSpPr>
            <p:nvPr/>
          </p:nvSpPr>
          <p:spPr bwMode="auto">
            <a:xfrm>
              <a:off x="506" y="1118"/>
              <a:ext cx="267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FontTx/>
                <a:buNone/>
              </a:pPr>
              <a:r>
                <a:rPr lang="zh-CN" altLang="zh-CN" sz="2400" b="1">
                  <a:latin typeface="Times New Roman" panose="02020603050405020304" pitchFamily="18" charset="0"/>
                </a:rPr>
                <a:t>O</a:t>
              </a:r>
            </a:p>
          </p:txBody>
        </p:sp>
        <p:sp>
          <p:nvSpPr>
            <p:cNvPr id="15386" name="未知"/>
            <p:cNvSpPr>
              <a:spLocks/>
            </p:cNvSpPr>
            <p:nvPr/>
          </p:nvSpPr>
          <p:spPr bwMode="auto">
            <a:xfrm>
              <a:off x="718" y="894"/>
              <a:ext cx="116" cy="233"/>
            </a:xfrm>
            <a:custGeom>
              <a:avLst/>
              <a:gdLst>
                <a:gd name="T0" fmla="*/ 0 w 55"/>
                <a:gd name="T1" fmla="*/ 0 h 117"/>
                <a:gd name="T2" fmla="*/ 18735 w 55"/>
                <a:gd name="T3" fmla="*/ 11152 h 117"/>
                <a:gd name="T4" fmla="*/ 17611 w 55"/>
                <a:gd name="T5" fmla="*/ 28940 h 117"/>
                <a:gd name="T6" fmla="*/ 0 60000 65536"/>
                <a:gd name="T7" fmla="*/ 0 60000 65536"/>
                <a:gd name="T8" fmla="*/ 0 60000 65536"/>
                <a:gd name="T9" fmla="*/ 0 w 55"/>
                <a:gd name="T10" fmla="*/ 0 h 117"/>
                <a:gd name="T11" fmla="*/ 55 w 55"/>
                <a:gd name="T12" fmla="*/ 117 h 1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5" h="117">
                  <a:moveTo>
                    <a:pt x="0" y="0"/>
                  </a:moveTo>
                  <a:cubicBezTo>
                    <a:pt x="8" y="7"/>
                    <a:pt x="41" y="25"/>
                    <a:pt x="48" y="45"/>
                  </a:cubicBezTo>
                  <a:cubicBezTo>
                    <a:pt x="55" y="65"/>
                    <a:pt x="46" y="102"/>
                    <a:pt x="45" y="117"/>
                  </a:cubicBezTo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387" name="Text Box 15"/>
            <p:cNvSpPr txBox="1">
              <a:spLocks noChangeArrowheads="1"/>
            </p:cNvSpPr>
            <p:nvPr/>
          </p:nvSpPr>
          <p:spPr bwMode="auto">
            <a:xfrm>
              <a:off x="763" y="725"/>
              <a:ext cx="43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FontTx/>
                <a:buNone/>
              </a:pPr>
              <a:r>
                <a:rPr lang="zh-CN" altLang="zh-CN" sz="2800" b="1" i="1">
                  <a:latin typeface="Times New Roman" panose="02020603050405020304" pitchFamily="18" charset="0"/>
                  <a:sym typeface="Symbol" panose="05050102010706020507" pitchFamily="18" charset="2"/>
                </a:rPr>
                <a:t></a:t>
              </a:r>
              <a:endParaRPr lang="zh-CN" altLang="zh-CN" sz="2800" b="1" i="1">
                <a:latin typeface="Times New Roman" panose="02020603050405020304" pitchFamily="18" charset="0"/>
              </a:endParaRPr>
            </a:p>
          </p:txBody>
        </p:sp>
        <p:sp>
          <p:nvSpPr>
            <p:cNvPr id="15388" name="Line 16"/>
            <p:cNvSpPr>
              <a:spLocks noChangeShapeType="1"/>
            </p:cNvSpPr>
            <p:nvPr/>
          </p:nvSpPr>
          <p:spPr bwMode="auto">
            <a:xfrm flipV="1">
              <a:off x="91" y="590"/>
              <a:ext cx="998" cy="862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2" name="Group 17"/>
          <p:cNvGrpSpPr>
            <a:grpSpLocks/>
          </p:cNvGrpSpPr>
          <p:nvPr/>
        </p:nvGrpSpPr>
        <p:grpSpPr bwMode="auto">
          <a:xfrm>
            <a:off x="4994275" y="1885950"/>
            <a:ext cx="3760788" cy="1446213"/>
            <a:chOff x="0" y="0"/>
            <a:chExt cx="2629" cy="994"/>
          </a:xfrm>
        </p:grpSpPr>
        <p:graphicFrame>
          <p:nvGraphicFramePr>
            <p:cNvPr id="15375" name="Object 18"/>
            <p:cNvGraphicFramePr>
              <a:graphicFrameLocks noChangeAspect="1"/>
            </p:cNvGraphicFramePr>
            <p:nvPr/>
          </p:nvGraphicFramePr>
          <p:xfrm>
            <a:off x="180" y="322"/>
            <a:ext cx="2449" cy="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4" imgW="883800" imgH="116280" progId="Visio.Drawing.6">
                    <p:embed/>
                  </p:oleObj>
                </mc:Choice>
                <mc:Fallback>
                  <p:oleObj r:id="rId4" imgW="883800" imgH="116280" progId="Visio.Drawing.6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0" y="322"/>
                          <a:ext cx="2449" cy="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76" name="AutoShape 19"/>
            <p:cNvSpPr>
              <a:spLocks noChangeArrowheads="1"/>
            </p:cNvSpPr>
            <p:nvPr/>
          </p:nvSpPr>
          <p:spPr bwMode="auto">
            <a:xfrm>
              <a:off x="318" y="363"/>
              <a:ext cx="409" cy="91"/>
            </a:xfrm>
            <a:prstGeom prst="rightArrow">
              <a:avLst>
                <a:gd name="adj1" fmla="val 50000"/>
                <a:gd name="adj2" fmla="val 112363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5377" name="Text Box 20"/>
            <p:cNvSpPr txBox="1">
              <a:spLocks noChangeArrowheads="1"/>
            </p:cNvSpPr>
            <p:nvPr/>
          </p:nvSpPr>
          <p:spPr bwMode="auto">
            <a:xfrm>
              <a:off x="0" y="590"/>
              <a:ext cx="38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FontTx/>
                <a:buNone/>
              </a:pPr>
              <a:r>
                <a:rPr lang="zh-CN" altLang="zh-CN" sz="3600" b="1">
                  <a:latin typeface="Times New Roman" panose="02020603050405020304" pitchFamily="18" charset="0"/>
                  <a:sym typeface="Symbol" panose="05050102010706020507" pitchFamily="18" charset="2"/>
                </a:rPr>
                <a:t>+</a:t>
              </a:r>
            </a:p>
          </p:txBody>
        </p:sp>
        <p:sp>
          <p:nvSpPr>
            <p:cNvPr id="15378" name="Text Box 21"/>
            <p:cNvSpPr txBox="1">
              <a:spLocks noChangeArrowheads="1"/>
            </p:cNvSpPr>
            <p:nvPr/>
          </p:nvSpPr>
          <p:spPr bwMode="auto">
            <a:xfrm>
              <a:off x="1996" y="590"/>
              <a:ext cx="38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FontTx/>
                <a:buNone/>
              </a:pPr>
              <a:r>
                <a:rPr lang="zh-CN" altLang="zh-CN" sz="3600" b="1">
                  <a:latin typeface="Times New Roman" panose="02020603050405020304" pitchFamily="18" charset="0"/>
                  <a:sym typeface="Symbol" panose="05050102010706020507" pitchFamily="18" charset="2"/>
                </a:rPr>
                <a:t>-</a:t>
              </a:r>
            </a:p>
          </p:txBody>
        </p:sp>
        <p:sp>
          <p:nvSpPr>
            <p:cNvPr id="15379" name="Text Box 22"/>
            <p:cNvSpPr txBox="1">
              <a:spLocks noChangeArrowheads="1"/>
            </p:cNvSpPr>
            <p:nvPr/>
          </p:nvSpPr>
          <p:spPr bwMode="auto">
            <a:xfrm>
              <a:off x="846" y="590"/>
              <a:ext cx="66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FontTx/>
                <a:buNone/>
              </a:pPr>
              <a:r>
                <a:rPr lang="zh-CN" altLang="zh-CN" sz="2800" b="1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u (t)</a:t>
              </a:r>
            </a:p>
          </p:txBody>
        </p:sp>
        <p:sp>
          <p:nvSpPr>
            <p:cNvPr id="15380" name="Text Box 23"/>
            <p:cNvSpPr txBox="1">
              <a:spLocks noChangeArrowheads="1"/>
            </p:cNvSpPr>
            <p:nvPr/>
          </p:nvSpPr>
          <p:spPr bwMode="auto">
            <a:xfrm>
              <a:off x="318" y="46"/>
              <a:ext cx="36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FontTx/>
                <a:buNone/>
              </a:pPr>
              <a:r>
                <a:rPr lang="zh-CN" altLang="zh-CN" sz="2800" b="1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i</a:t>
              </a:r>
            </a:p>
          </p:txBody>
        </p:sp>
        <p:sp>
          <p:nvSpPr>
            <p:cNvPr id="15381" name="Text Box 24"/>
            <p:cNvSpPr txBox="1">
              <a:spLocks noChangeArrowheads="1"/>
            </p:cNvSpPr>
            <p:nvPr/>
          </p:nvSpPr>
          <p:spPr bwMode="auto">
            <a:xfrm>
              <a:off x="953" y="0"/>
              <a:ext cx="49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FontTx/>
                <a:buNone/>
              </a:pPr>
              <a:r>
                <a:rPr lang="zh-CN" altLang="zh-CN" sz="2800" b="1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L</a:t>
              </a:r>
            </a:p>
          </p:txBody>
        </p:sp>
      </p:grpSp>
      <p:sp>
        <p:nvSpPr>
          <p:cNvPr id="15368" name="AutoShape 25" descr="斜纹布">
            <a:hlinkClick r:id="" action="ppaction://hlinkshowjump?jump=previousslide" highlightClick="1">
              <a:snd r:embed="rId6" name="PROJCTOR.WAV"/>
            </a:hlinkClick>
          </p:cNvPr>
          <p:cNvSpPr>
            <a:spLocks noChangeArrowheads="1"/>
          </p:cNvSpPr>
          <p:nvPr/>
        </p:nvSpPr>
        <p:spPr bwMode="auto">
          <a:xfrm>
            <a:off x="8101013" y="6165850"/>
            <a:ext cx="460375" cy="457200"/>
          </a:xfrm>
          <a:prstGeom prst="actionButtonBackPrevious">
            <a:avLst/>
          </a:prstGeom>
          <a:blipFill dpi="0" rotWithShape="0">
            <a:blip r:embed="rId7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15369" name="AutoShape 26" descr="斜纹布">
            <a:hlinkClick r:id="" action="ppaction://hlinkshowjump?jump=nextslide" highlightClick="1">
              <a:snd r:embed="rId6" name="PROJCTOR.WAV"/>
            </a:hlinkClick>
          </p:cNvPr>
          <p:cNvSpPr>
            <a:spLocks noChangeArrowheads="1"/>
          </p:cNvSpPr>
          <p:nvPr/>
        </p:nvSpPr>
        <p:spPr bwMode="auto">
          <a:xfrm flipH="1">
            <a:off x="8610600" y="6165850"/>
            <a:ext cx="457200" cy="457200"/>
          </a:xfrm>
          <a:prstGeom prst="actionButtonBackPrevious">
            <a:avLst/>
          </a:prstGeom>
          <a:blipFill dpi="0" rotWithShape="0">
            <a:blip r:embed="rId7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32" name="Text Box 27"/>
          <p:cNvSpPr txBox="1">
            <a:spLocks noChangeArrowheads="1"/>
          </p:cNvSpPr>
          <p:nvPr/>
        </p:nvSpPr>
        <p:spPr bwMode="auto">
          <a:xfrm>
            <a:off x="530225" y="4468813"/>
            <a:ext cx="1212850" cy="461962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lang="zh-CN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 单位</a:t>
            </a:r>
          </a:p>
        </p:txBody>
      </p:sp>
      <p:sp>
        <p:nvSpPr>
          <p:cNvPr id="33" name="Text Box 2"/>
          <p:cNvSpPr txBox="1">
            <a:spLocks noChangeArrowheads="1"/>
          </p:cNvSpPr>
          <p:nvPr/>
        </p:nvSpPr>
        <p:spPr bwMode="auto">
          <a:xfrm>
            <a:off x="736600" y="801688"/>
            <a:ext cx="4184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线性电感的</a:t>
            </a:r>
            <a:r>
              <a:rPr lang="zh-CN" altLang="zh-CN" sz="24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</a:t>
            </a:r>
            <a:r>
              <a:rPr lang="en-US" altLang="zh-CN" sz="24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  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-</a:t>
            </a:r>
            <a:r>
              <a:rPr lang="zh-CN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400" b="1" i="1" dirty="0" err="1"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zh-CN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zh-CN" sz="2400" b="1" dirty="0">
                <a:latin typeface="楷体_GB2312" pitchFamily="49" charset="-122"/>
                <a:ea typeface="楷体_GB2312" pitchFamily="49" charset="-122"/>
              </a:rPr>
              <a:t>特性</a:t>
            </a:r>
          </a:p>
        </p:txBody>
      </p:sp>
      <p:sp>
        <p:nvSpPr>
          <p:cNvPr id="15372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3405188" y="3246438"/>
          <a:ext cx="1276350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47411" imgH="204489" progId="Equation.DSMT4">
                  <p:embed/>
                </p:oleObj>
              </mc:Choice>
              <mc:Fallback>
                <p:oleObj name="Equation" r:id="rId8" imgW="447411" imgH="204489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5188" y="3246438"/>
                        <a:ext cx="1276350" cy="54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矩形 33"/>
          <p:cNvSpPr>
            <a:spLocks noChangeArrowheads="1"/>
          </p:cNvSpPr>
          <p:nvPr/>
        </p:nvSpPr>
        <p:spPr bwMode="auto">
          <a:xfrm>
            <a:off x="2060575" y="5686424"/>
            <a:ext cx="38814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1mH=10</a:t>
            </a:r>
            <a:r>
              <a:rPr lang="en-US" altLang="zh-CN" sz="2400" b="1" baseline="30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zh-CN" altLang="zh-CN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1μH=10</a:t>
            </a:r>
            <a:r>
              <a:rPr lang="en-US" altLang="zh-CN" sz="2400" b="1" baseline="30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-6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 </a:t>
            </a:r>
            <a:endParaRPr lang="zh-CN" altLang="en-US" sz="24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9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9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9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9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utoUpdateAnimBg="0"/>
      <p:bldP spid="11" grpId="0" autoUpdateAnimBg="0"/>
      <p:bldP spid="32" grpId="0" bldLvl="0" animBg="1" autoUpdateAnimBg="0"/>
      <p:bldP spid="33" grpId="0" autoUpdateAnimBg="0"/>
      <p:bldP spid="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436563" y="296102"/>
            <a:ext cx="4248150" cy="5238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defPPr>
              <a:defRPr lang="zh-CN"/>
            </a:defPPr>
            <a:lvl1pPr eaLnBrk="0" hangingPunct="0">
              <a:spcBef>
                <a:spcPct val="50000"/>
              </a:spcBef>
              <a:buClrTx/>
              <a:buFontTx/>
              <a:buNone/>
              <a:defRPr sz="28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/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/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/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9pPr>
          </a:lstStyle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zh-CN" altLang="zh-CN" dirty="0"/>
              <a:t>电</a:t>
            </a:r>
            <a:r>
              <a:rPr lang="zh-CN" altLang="en-US" dirty="0"/>
              <a:t>感</a:t>
            </a:r>
            <a:r>
              <a:rPr lang="zh-CN" altLang="zh-CN" dirty="0"/>
              <a:t>元件</a:t>
            </a:r>
            <a:r>
              <a:rPr lang="zh-CN" altLang="en-US" dirty="0"/>
              <a:t>的伏安关系</a:t>
            </a:r>
            <a:endParaRPr lang="zh-CN" altLang="zh-CN" dirty="0"/>
          </a:p>
        </p:txBody>
      </p:sp>
      <p:graphicFrame>
        <p:nvGraphicFramePr>
          <p:cNvPr id="3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8911642"/>
              </p:ext>
            </p:extLst>
          </p:nvPr>
        </p:nvGraphicFramePr>
        <p:xfrm>
          <a:off x="4586288" y="3196195"/>
          <a:ext cx="3495675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271103" imgH="406753" progId="Equation.3">
                  <p:embed/>
                </p:oleObj>
              </mc:Choice>
              <mc:Fallback>
                <p:oleObj r:id="rId5" imgW="1271103" imgH="406753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6288" y="3196195"/>
                        <a:ext cx="3495675" cy="1114425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FFCC99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AutoShape 4" descr="羊皮纸"/>
          <p:cNvSpPr>
            <a:spLocks noChangeArrowheads="1"/>
          </p:cNvSpPr>
          <p:nvPr/>
        </p:nvSpPr>
        <p:spPr bwMode="auto">
          <a:xfrm>
            <a:off x="7110412" y="1773404"/>
            <a:ext cx="1733550" cy="1044575"/>
          </a:xfrm>
          <a:prstGeom prst="wedgeRoundRectCallout">
            <a:avLst>
              <a:gd name="adj1" fmla="val -73825"/>
              <a:gd name="adj2" fmla="val 104066"/>
              <a:gd name="adj3" fmla="val 16667"/>
            </a:avLst>
          </a:prstGeom>
          <a:blipFill dpi="0" rotWithShape="1">
            <a:blip r:embed="rId7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电感元件VCR的微分关系</a:t>
            </a:r>
          </a:p>
        </p:txBody>
      </p:sp>
      <p:sp>
        <p:nvSpPr>
          <p:cNvPr id="54" name="Rectangle 6"/>
          <p:cNvSpPr>
            <a:spLocks noChangeArrowheads="1"/>
          </p:cNvSpPr>
          <p:nvPr/>
        </p:nvSpPr>
        <p:spPr bwMode="auto">
          <a:xfrm>
            <a:off x="684212" y="4432070"/>
            <a:ext cx="79216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zh-CN" sz="2400" b="1" dirty="0">
                <a:latin typeface="Times New Roman" panose="02020603050405020304" pitchFamily="18" charset="0"/>
                <a:ea typeface="仿宋_GB2312" pitchFamily="49" charset="-122"/>
              </a:rPr>
              <a:t>(1) 电感电压</a:t>
            </a:r>
            <a:r>
              <a:rPr lang="zh-CN" altLang="zh-CN" sz="2400" b="1" i="1" dirty="0">
                <a:latin typeface="Times New Roman" panose="02020603050405020304" pitchFamily="18" charset="0"/>
                <a:ea typeface="仿宋_GB2312" pitchFamily="49" charset="-122"/>
              </a:rPr>
              <a:t>u </a:t>
            </a:r>
            <a:r>
              <a:rPr lang="zh-CN" altLang="zh-CN" sz="2400" b="1" dirty="0">
                <a:latin typeface="Times New Roman" panose="02020603050405020304" pitchFamily="18" charset="0"/>
                <a:ea typeface="仿宋_GB2312" pitchFamily="49" charset="-122"/>
              </a:rPr>
              <a:t>的大小取决于</a:t>
            </a:r>
            <a:r>
              <a:rPr lang="zh-CN" altLang="zh-CN" sz="2400" b="1" i="1" dirty="0"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lang="zh-CN" altLang="zh-CN" sz="2400" b="1" dirty="0">
                <a:latin typeface="Times New Roman" panose="02020603050405020304" pitchFamily="18" charset="0"/>
                <a:ea typeface="仿宋_GB2312" pitchFamily="49" charset="-122"/>
              </a:rPr>
              <a:t> 的变化率,  与</a:t>
            </a:r>
            <a:r>
              <a:rPr lang="zh-CN" altLang="zh-CN" sz="2400" b="1" i="1" dirty="0">
                <a:latin typeface="Times New Roman" panose="02020603050405020304" pitchFamily="18" charset="0"/>
                <a:ea typeface="仿宋_GB2312" pitchFamily="49" charset="-122"/>
              </a:rPr>
              <a:t>i </a:t>
            </a:r>
            <a:r>
              <a:rPr lang="zh-CN" altLang="zh-CN" sz="2400" b="1" dirty="0">
                <a:latin typeface="Times New Roman" panose="02020603050405020304" pitchFamily="18" charset="0"/>
                <a:ea typeface="仿宋_GB2312" pitchFamily="49" charset="-122"/>
              </a:rPr>
              <a:t>的大小无关，电感是</a:t>
            </a:r>
            <a:r>
              <a:rPr lang="zh-CN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动态元件</a:t>
            </a:r>
            <a:r>
              <a:rPr lang="zh-CN" altLang="zh-CN" sz="2400" b="1" dirty="0">
                <a:latin typeface="Times New Roman" panose="02020603050405020304" pitchFamily="18" charset="0"/>
                <a:ea typeface="仿宋_GB2312" pitchFamily="49" charset="-122"/>
              </a:rPr>
              <a:t>；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auto">
          <a:xfrm>
            <a:off x="684213" y="5294155"/>
            <a:ext cx="77041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zh-CN" sz="2400" b="1" dirty="0">
                <a:latin typeface="Times New Roman" panose="02020603050405020304" pitchFamily="18" charset="0"/>
                <a:ea typeface="仿宋_GB2312" pitchFamily="49" charset="-122"/>
              </a:rPr>
              <a:t>(2) 当</a:t>
            </a:r>
            <a:r>
              <a:rPr lang="zh-CN" altLang="zh-CN" sz="2400" b="1" i="1" dirty="0"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lang="zh-CN" altLang="zh-CN" sz="2400" b="1" dirty="0">
                <a:latin typeface="Times New Roman" panose="02020603050405020304" pitchFamily="18" charset="0"/>
                <a:ea typeface="仿宋_GB2312" pitchFamily="49" charset="-122"/>
              </a:rPr>
              <a:t>为常数(直流)时，</a:t>
            </a:r>
            <a:r>
              <a:rPr lang="zh-CN" altLang="zh-CN" sz="2400" b="1" i="1" dirty="0">
                <a:latin typeface="Times New Roman" panose="02020603050405020304" pitchFamily="18" charset="0"/>
                <a:ea typeface="仿宋_GB2312" pitchFamily="49" charset="-122"/>
              </a:rPr>
              <a:t>u </a:t>
            </a:r>
            <a:r>
              <a:rPr lang="zh-CN" altLang="zh-CN" sz="2400" b="1" dirty="0">
                <a:latin typeface="Times New Roman" panose="02020603050405020304" pitchFamily="18" charset="0"/>
                <a:ea typeface="仿宋_GB2312" pitchFamily="49" charset="-122"/>
              </a:rPr>
              <a:t>=0。电感相当于</a:t>
            </a:r>
            <a:r>
              <a:rPr lang="zh-CN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短路</a:t>
            </a:r>
            <a:r>
              <a:rPr lang="zh-CN" altLang="zh-CN" sz="2400" b="1" dirty="0">
                <a:latin typeface="Times New Roman" panose="02020603050405020304" pitchFamily="18" charset="0"/>
                <a:ea typeface="仿宋_GB2312" pitchFamily="49" charset="-122"/>
              </a:rPr>
              <a:t>；</a:t>
            </a:r>
            <a:endParaRPr lang="zh-CN" altLang="zh-CN" sz="2400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66" name="Text Box 8"/>
          <p:cNvSpPr txBox="1">
            <a:spLocks noChangeArrowheads="1"/>
          </p:cNvSpPr>
          <p:nvPr/>
        </p:nvSpPr>
        <p:spPr bwMode="auto">
          <a:xfrm>
            <a:off x="684213" y="5868830"/>
            <a:ext cx="784833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AutoNum type="arabicParenBoth" startAt="3"/>
            </a:pPr>
            <a:r>
              <a:rPr lang="zh-CN" altLang="zh-CN" sz="2400" b="1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 实际电路中电感的电压</a:t>
            </a:r>
            <a:r>
              <a:rPr lang="zh-CN" altLang="zh-CN" sz="2800" b="1" i="1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 u</a:t>
            </a:r>
            <a:r>
              <a:rPr lang="en-US" altLang="zh-CN" sz="2800" b="1" i="1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 </a:t>
            </a:r>
            <a:r>
              <a:rPr lang="zh-CN" altLang="zh-CN" sz="2400" b="1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为有限值，则电感电流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 </a:t>
            </a:r>
            <a:r>
              <a:rPr lang="zh-CN" altLang="zh-CN" sz="2800" b="1" i="1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i</a:t>
            </a:r>
            <a:r>
              <a:rPr lang="en-US" altLang="zh-CN" sz="2800" b="1" i="1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 </a:t>
            </a:r>
            <a:r>
              <a:rPr lang="zh-CN" altLang="zh-CN" sz="2400" b="1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不能跃变，必定是</a:t>
            </a:r>
            <a:r>
              <a:rPr lang="zh-CN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时间的连续函数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。</a:t>
            </a:r>
            <a:endParaRPr lang="zh-CN" altLang="zh-CN" sz="2400" b="1" dirty="0"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</p:txBody>
      </p:sp>
      <p:grpSp>
        <p:nvGrpSpPr>
          <p:cNvPr id="67" name="Group 9"/>
          <p:cNvGrpSpPr>
            <a:grpSpLocks/>
          </p:cNvGrpSpPr>
          <p:nvPr/>
        </p:nvGrpSpPr>
        <p:grpSpPr bwMode="auto">
          <a:xfrm>
            <a:off x="684213" y="1932545"/>
            <a:ext cx="3454400" cy="1454150"/>
            <a:chOff x="0" y="0"/>
            <a:chExt cx="2495" cy="1056"/>
          </a:xfrm>
        </p:grpSpPr>
        <p:graphicFrame>
          <p:nvGraphicFramePr>
            <p:cNvPr id="16398" name="Object 10"/>
            <p:cNvGraphicFramePr>
              <a:graphicFrameLocks noChangeAspect="1"/>
            </p:cNvGraphicFramePr>
            <p:nvPr/>
          </p:nvGraphicFramePr>
          <p:xfrm>
            <a:off x="46" y="318"/>
            <a:ext cx="2449" cy="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8" imgW="883800" imgH="116280" progId="Visio.Drawing.6">
                    <p:embed/>
                  </p:oleObj>
                </mc:Choice>
                <mc:Fallback>
                  <p:oleObj r:id="rId8" imgW="883800" imgH="116280" progId="Visio.Drawing.6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" y="318"/>
                          <a:ext cx="2449" cy="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399" name="AutoShape 11"/>
            <p:cNvSpPr>
              <a:spLocks noChangeArrowheads="1"/>
            </p:cNvSpPr>
            <p:nvPr/>
          </p:nvSpPr>
          <p:spPr bwMode="auto">
            <a:xfrm>
              <a:off x="318" y="363"/>
              <a:ext cx="409" cy="91"/>
            </a:xfrm>
            <a:prstGeom prst="rightArrow">
              <a:avLst>
                <a:gd name="adj1" fmla="val 50000"/>
                <a:gd name="adj2" fmla="val 112363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00" name="Text Box 12"/>
            <p:cNvSpPr txBox="1">
              <a:spLocks noChangeArrowheads="1"/>
            </p:cNvSpPr>
            <p:nvPr/>
          </p:nvSpPr>
          <p:spPr bwMode="auto">
            <a:xfrm>
              <a:off x="0" y="590"/>
              <a:ext cx="382" cy="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FontTx/>
                <a:buNone/>
              </a:pPr>
              <a:r>
                <a:rPr lang="zh-CN" altLang="zh-CN" sz="3600" b="1">
                  <a:solidFill>
                    <a:srgbClr val="FF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+</a:t>
              </a:r>
            </a:p>
          </p:txBody>
        </p:sp>
        <p:sp>
          <p:nvSpPr>
            <p:cNvPr id="16401" name="Text Box 13"/>
            <p:cNvSpPr txBox="1">
              <a:spLocks noChangeArrowheads="1"/>
            </p:cNvSpPr>
            <p:nvPr/>
          </p:nvSpPr>
          <p:spPr bwMode="auto">
            <a:xfrm>
              <a:off x="1996" y="590"/>
              <a:ext cx="382" cy="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FontTx/>
                <a:buNone/>
              </a:pPr>
              <a:r>
                <a:rPr lang="zh-CN" altLang="zh-CN" sz="3600" b="1">
                  <a:solidFill>
                    <a:srgbClr val="FF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-</a:t>
              </a:r>
            </a:p>
          </p:txBody>
        </p:sp>
        <p:sp>
          <p:nvSpPr>
            <p:cNvPr id="16402" name="Text Box 14"/>
            <p:cNvSpPr txBox="1">
              <a:spLocks noChangeArrowheads="1"/>
            </p:cNvSpPr>
            <p:nvPr/>
          </p:nvSpPr>
          <p:spPr bwMode="auto">
            <a:xfrm>
              <a:off x="846" y="590"/>
              <a:ext cx="668" cy="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FontTx/>
                <a:buNone/>
              </a:pPr>
              <a:r>
                <a:rPr lang="zh-CN" altLang="zh-CN" sz="2800" b="1" i="1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u (t)</a:t>
              </a:r>
            </a:p>
          </p:txBody>
        </p:sp>
        <p:sp>
          <p:nvSpPr>
            <p:cNvPr id="16403" name="Text Box 15"/>
            <p:cNvSpPr txBox="1">
              <a:spLocks noChangeArrowheads="1"/>
            </p:cNvSpPr>
            <p:nvPr/>
          </p:nvSpPr>
          <p:spPr bwMode="auto">
            <a:xfrm>
              <a:off x="317" y="46"/>
              <a:ext cx="364" cy="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FontTx/>
                <a:buNone/>
              </a:pPr>
              <a:r>
                <a:rPr lang="zh-CN" altLang="zh-CN" sz="2800" b="1" i="1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i</a:t>
              </a:r>
            </a:p>
          </p:txBody>
        </p:sp>
        <p:sp>
          <p:nvSpPr>
            <p:cNvPr id="16404" name="Text Box 16"/>
            <p:cNvSpPr txBox="1">
              <a:spLocks noChangeArrowheads="1"/>
            </p:cNvSpPr>
            <p:nvPr/>
          </p:nvSpPr>
          <p:spPr bwMode="auto">
            <a:xfrm>
              <a:off x="954" y="0"/>
              <a:ext cx="498" cy="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FontTx/>
                <a:buNone/>
              </a:pPr>
              <a:r>
                <a:rPr lang="zh-CN" altLang="zh-CN" sz="2800" b="1" i="1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L</a:t>
              </a:r>
            </a:p>
          </p:txBody>
        </p:sp>
      </p:grpSp>
      <p:sp>
        <p:nvSpPr>
          <p:cNvPr id="75" name="Text Box 17"/>
          <p:cNvSpPr txBox="1">
            <a:spLocks noChangeArrowheads="1"/>
          </p:cNvSpPr>
          <p:nvPr/>
        </p:nvSpPr>
        <p:spPr bwMode="auto">
          <a:xfrm>
            <a:off x="4397375" y="1932545"/>
            <a:ext cx="2682874" cy="8302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根据电磁感应定律与楞次定律</a:t>
            </a:r>
          </a:p>
        </p:txBody>
      </p:sp>
      <p:sp>
        <p:nvSpPr>
          <p:cNvPr id="77" name="AutoShape 19"/>
          <p:cNvSpPr>
            <a:spLocks noChangeArrowheads="1"/>
          </p:cNvSpPr>
          <p:nvPr/>
        </p:nvSpPr>
        <p:spPr bwMode="auto">
          <a:xfrm>
            <a:off x="251557" y="3237029"/>
            <a:ext cx="1873250" cy="793750"/>
          </a:xfrm>
          <a:prstGeom prst="wedgeRectCallout">
            <a:avLst>
              <a:gd name="adj1" fmla="val 41477"/>
              <a:gd name="adj2" fmla="val -98000"/>
            </a:avLst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zh-CN" sz="2400" b="1" i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u、i </a:t>
            </a:r>
            <a:r>
              <a:rPr lang="zh-CN" altLang="zh-CN" sz="2400" b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取关联参考方向</a:t>
            </a: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436563" y="925336"/>
            <a:ext cx="7921625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anchor="ctr"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spcBef>
                <a:spcPct val="0"/>
              </a:spcBef>
              <a:buClrTx/>
              <a:buFontTx/>
              <a:buNone/>
            </a:pPr>
            <a:r>
              <a:rPr lang="zh-CN" altLang="en-US" sz="2000" b="1" dirty="0">
                <a:latin typeface="Times New Roman" panose="02020603050405020304" pitchFamily="18" charset="0"/>
                <a:ea typeface="仿宋_GB2312" pitchFamily="49" charset="-122"/>
              </a:rPr>
              <a:t>当电感元件中的电流 </a:t>
            </a:r>
            <a:r>
              <a:rPr lang="en-US" altLang="zh-CN" sz="2000" b="1" i="1" dirty="0" err="1"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lang="en-US" altLang="zh-CN" sz="2000" b="1" i="1" dirty="0"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zh-CN" altLang="en-US" sz="2000" b="1" dirty="0">
                <a:latin typeface="Times New Roman" panose="02020603050405020304" pitchFamily="18" charset="0"/>
                <a:ea typeface="仿宋_GB2312" pitchFamily="49" charset="-122"/>
              </a:rPr>
              <a:t>发生变化时，穿过线圈的磁链</a:t>
            </a:r>
            <a:r>
              <a:rPr lang="en-US" altLang="zh-CN" sz="2000" b="1" i="1" dirty="0">
                <a:latin typeface="Times New Roman" panose="02020603050405020304" pitchFamily="18" charset="0"/>
                <a:ea typeface="仿宋_GB2312" pitchFamily="49" charset="-122"/>
              </a:rPr>
              <a:t>ψ</a:t>
            </a:r>
            <a:r>
              <a:rPr lang="en-US" altLang="zh-CN" sz="2000" b="1" dirty="0"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zh-CN" altLang="en-US" sz="2000" b="1" dirty="0">
                <a:latin typeface="Times New Roman" panose="02020603050405020304" pitchFamily="18" charset="0"/>
                <a:ea typeface="仿宋_GB2312" pitchFamily="49" charset="-122"/>
              </a:rPr>
              <a:t>将随之变化，电感元件内将产生自感电动势，从而在电感两端产生电压</a:t>
            </a:r>
            <a:r>
              <a:rPr lang="en-US" altLang="zh-CN" sz="2000" b="1" i="1" dirty="0">
                <a:latin typeface="Times New Roman" panose="02020603050405020304" pitchFamily="18" charset="0"/>
                <a:ea typeface="仿宋_GB2312" pitchFamily="49" charset="-122"/>
              </a:rPr>
              <a:t>u</a:t>
            </a:r>
            <a:r>
              <a:rPr lang="zh-CN" altLang="en-US" sz="2000" b="1" dirty="0">
                <a:latin typeface="Times New Roman" panose="02020603050405020304" pitchFamily="18" charset="0"/>
                <a:ea typeface="仿宋_GB2312" pitchFamily="49" charset="-122"/>
              </a:rPr>
              <a:t>。</a:t>
            </a:r>
            <a:endParaRPr lang="zh-CN" altLang="zh-CN" sz="20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37" name="Text Box 5"/>
          <p:cNvSpPr txBox="1">
            <a:spLocks noChangeArrowheads="1"/>
          </p:cNvSpPr>
          <p:nvPr/>
        </p:nvSpPr>
        <p:spPr bwMode="auto">
          <a:xfrm>
            <a:off x="112229" y="4035514"/>
            <a:ext cx="1295400" cy="51911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lang="zh-CN" altLang="zh-CN" sz="2800" b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表明：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9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9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130"/>
                            </p:stCondLst>
                            <p:childTnLst>
                              <p:par>
                                <p:cTn id="1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5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93" decel="100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193" decel="100000"/>
                                        <p:tgtEl>
                                          <p:spTgt spid="37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39" dur="308" accel="100000" fill="hold">
                                          <p:stCondLst>
                                            <p:cond delay="193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40" dur="193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41" dur="308" accel="100000" fill="hold">
                                          <p:stCondLst>
                                            <p:cond delay="193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42" dur="193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43" dur="308" accel="100000" fill="hold">
                                          <p:stCondLst>
                                            <p:cond delay="193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9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9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9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9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9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2" dur="9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 autoUpdateAnimBg="0"/>
      <p:bldP spid="54" grpId="0" autoUpdateAnimBg="0"/>
      <p:bldP spid="55" grpId="0" autoUpdateAnimBg="0"/>
      <p:bldP spid="66" grpId="0" autoUpdateAnimBg="0"/>
      <p:bldP spid="75" grpId="0" animBg="1"/>
      <p:bldP spid="77" grpId="0" bldLvl="0" animBg="1" autoUpdateAnimBg="0"/>
      <p:bldP spid="21" grpId="0" animBg="1" autoUpdateAnimBg="0"/>
      <p:bldP spid="37" grpId="0" bldLvl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 Box 2"/>
          <p:cNvSpPr txBox="1">
            <a:spLocks noChangeArrowheads="1"/>
          </p:cNvSpPr>
          <p:nvPr/>
        </p:nvSpPr>
        <p:spPr bwMode="auto">
          <a:xfrm>
            <a:off x="857250" y="3236913"/>
            <a:ext cx="72723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zh-CN" sz="2400" b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电感元件有记忆电压的作用，故称电感为记忆元件</a:t>
            </a: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957263" y="4343400"/>
            <a:ext cx="7162800" cy="19399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0000"/>
              </a:lnSpc>
              <a:buClrTx/>
              <a:buFontTx/>
              <a:buNone/>
            </a:pPr>
            <a:r>
              <a:rPr lang="zh-CN" altLang="zh-CN" sz="2400" b="1" dirty="0">
                <a:latin typeface="Times New Roman" panose="02020603050405020304" pitchFamily="18" charset="0"/>
                <a:sym typeface="Symbol" panose="05050102010706020507" pitchFamily="18" charset="2"/>
              </a:rPr>
              <a:t>（1）当 </a:t>
            </a:r>
            <a:r>
              <a:rPr lang="zh-CN" altLang="zh-CN" sz="24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zh-CN" altLang="zh-CN" sz="2400" b="1" dirty="0">
                <a:latin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zh-CN" altLang="zh-CN" sz="24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zh-CN" altLang="zh-CN" sz="2400" b="1" dirty="0">
                <a:latin typeface="Times New Roman" panose="02020603050405020304" pitchFamily="18" charset="0"/>
                <a:sym typeface="Symbol" panose="05050102010706020507" pitchFamily="18" charset="2"/>
              </a:rPr>
              <a:t>为非关联方向时，上述微分和积分表达式前要冠以负号</a:t>
            </a:r>
            <a:r>
              <a:rPr lang="zh-CN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;</a:t>
            </a:r>
          </a:p>
          <a:p>
            <a:pPr algn="just">
              <a:lnSpc>
                <a:spcPct val="120000"/>
              </a:lnSpc>
              <a:buClrTx/>
              <a:buFontTx/>
              <a:buNone/>
            </a:pPr>
            <a:r>
              <a:rPr lang="zh-CN" altLang="zh-CN" sz="2400" b="1" dirty="0">
                <a:latin typeface="Times New Roman" panose="02020603050405020304" pitchFamily="18" charset="0"/>
                <a:sym typeface="Symbol" panose="05050102010706020507" pitchFamily="18" charset="2"/>
              </a:rPr>
              <a:t>（2）上式中</a:t>
            </a:r>
            <a:r>
              <a:rPr lang="zh-CN" altLang="zh-CN" sz="24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zh-CN" altLang="zh-CN" sz="2400" b="1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400" b="1" dirty="0">
                <a:latin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zh-CN" altLang="zh-CN" sz="2400" b="1" dirty="0">
                <a:latin typeface="Times New Roman" panose="02020603050405020304" pitchFamily="18" charset="0"/>
                <a:sym typeface="Symbol" panose="05050102010706020507" pitchFamily="18" charset="2"/>
              </a:rPr>
              <a:t>)称为电感电流的初始值，它反映电感初始时刻的储能状况，也称为</a:t>
            </a:r>
            <a:r>
              <a:rPr lang="zh-CN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初始状态</a:t>
            </a:r>
            <a:r>
              <a:rPr lang="zh-CN" altLang="zh-CN" sz="2400" b="1" dirty="0">
                <a:latin typeface="Times New Roman" panose="02020603050405020304" pitchFamily="18" charset="0"/>
                <a:sym typeface="Symbol" panose="05050102010706020507" pitchFamily="18" charset="2"/>
              </a:rPr>
              <a:t>。</a:t>
            </a:r>
            <a:r>
              <a:rPr lang="zh-CN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 </a:t>
            </a:r>
          </a:p>
        </p:txBody>
      </p:sp>
      <p:sp>
        <p:nvSpPr>
          <p:cNvPr id="33" name="AutoShape 7" descr="羊皮纸"/>
          <p:cNvSpPr>
            <a:spLocks noChangeArrowheads="1"/>
          </p:cNvSpPr>
          <p:nvPr/>
        </p:nvSpPr>
        <p:spPr bwMode="auto">
          <a:xfrm>
            <a:off x="5670550" y="1962150"/>
            <a:ext cx="2376488" cy="1081088"/>
          </a:xfrm>
          <a:prstGeom prst="wedgeRoundRectCallout">
            <a:avLst>
              <a:gd name="adj1" fmla="val -46870"/>
              <a:gd name="adj2" fmla="val -87407"/>
              <a:gd name="adj3" fmla="val 16667"/>
            </a:avLst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电感元件VCR的积分关系</a:t>
            </a:r>
          </a:p>
        </p:txBody>
      </p:sp>
      <p:sp>
        <p:nvSpPr>
          <p:cNvPr id="34" name="Text Box 8"/>
          <p:cNvSpPr txBox="1">
            <a:spLocks noChangeArrowheads="1"/>
          </p:cNvSpPr>
          <p:nvPr/>
        </p:nvSpPr>
        <p:spPr bwMode="auto">
          <a:xfrm>
            <a:off x="611188" y="2492375"/>
            <a:ext cx="1079500" cy="519113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lang="zh-CN" altLang="zh-CN" sz="2800" b="1">
                <a:latin typeface="Times New Roman" panose="02020603050405020304" pitchFamily="18" charset="0"/>
                <a:sym typeface="Symbol" panose="05050102010706020507" pitchFamily="18" charset="2"/>
              </a:rPr>
              <a:t>表明</a:t>
            </a:r>
          </a:p>
        </p:txBody>
      </p:sp>
      <p:sp>
        <p:nvSpPr>
          <p:cNvPr id="35" name="Text Box 9"/>
          <p:cNvSpPr txBox="1">
            <a:spLocks noChangeArrowheads="1"/>
          </p:cNvSpPr>
          <p:nvPr/>
        </p:nvSpPr>
        <p:spPr bwMode="auto">
          <a:xfrm>
            <a:off x="392113" y="3673475"/>
            <a:ext cx="720725" cy="51911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zh-CN" sz="2800" b="1">
                <a:latin typeface="Times New Roman" panose="02020603050405020304" pitchFamily="18" charset="0"/>
                <a:sym typeface="Symbol" panose="05050102010706020507" pitchFamily="18" charset="2"/>
              </a:rPr>
              <a:t>注</a:t>
            </a:r>
          </a:p>
        </p:txBody>
      </p:sp>
      <p:sp>
        <p:nvSpPr>
          <p:cNvPr id="174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/>
          </a:p>
        </p:txBody>
      </p:sp>
      <p:graphicFrame>
        <p:nvGraphicFramePr>
          <p:cNvPr id="17418" name="对象 15"/>
          <p:cNvGraphicFramePr>
            <a:graphicFrameLocks noChangeAspect="1"/>
          </p:cNvGraphicFramePr>
          <p:nvPr/>
        </p:nvGraphicFramePr>
        <p:xfrm>
          <a:off x="250825" y="908050"/>
          <a:ext cx="8623300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822480" imgH="393480" progId="Equation.DSMT4">
                  <p:embed/>
                </p:oleObj>
              </mc:Choice>
              <mc:Fallback>
                <p:oleObj name="Equation" r:id="rId5" imgW="3822480" imgH="393480" progId="Equation.DSMT4">
                  <p:embed/>
                  <p:pic>
                    <p:nvPicPr>
                      <p:cNvPr id="0" name="对象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908050"/>
                        <a:ext cx="8623300" cy="86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93" decel="100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93" decel="100000"/>
                                        <p:tgtEl>
                                          <p:spTgt spid="34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4" dur="308" accel="100000" fill="hold">
                                          <p:stCondLst>
                                            <p:cond delay="193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5" dur="193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6" dur="308" accel="100000" fill="hold">
                                          <p:stCondLst>
                                            <p:cond delay="193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7" dur="193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8" dur="308" accel="100000" fill="hold">
                                          <p:stCondLst>
                                            <p:cond delay="193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9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9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4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9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utoUpdateAnimBg="0"/>
      <p:bldP spid="31" grpId="0" animBg="1" autoUpdateAnimBg="0"/>
      <p:bldP spid="33" grpId="0" animBg="1" autoUpdateAnimBg="0"/>
      <p:bldP spid="34" grpId="0" animBg="1" autoUpdateAnimBg="0"/>
      <p:bldP spid="35" grpId="0" animBg="1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/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868363" y="2430463"/>
            <a:ext cx="489585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AutoNum type="arabicParenBoth"/>
            </a:pPr>
            <a:r>
              <a:rPr lang="zh-CN" altLang="zh-CN" sz="2400" b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 </a:t>
            </a:r>
            <a:r>
              <a:rPr lang="zh-CN" altLang="zh-CN" sz="2800" b="1" i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p&gt;</a:t>
            </a:r>
            <a:r>
              <a:rPr lang="zh-CN" altLang="zh-CN" sz="2800" b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0时</a:t>
            </a:r>
            <a:r>
              <a:rPr lang="zh-CN" altLang="zh-CN" sz="2400" b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，电感吸收功率。</a:t>
            </a:r>
            <a:endParaRPr lang="zh-CN" altLang="zh-CN" sz="2400" b="1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868363" y="3141663"/>
            <a:ext cx="48228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AutoNum type="arabicParenBoth" startAt="2"/>
            </a:pPr>
            <a:r>
              <a:rPr lang="zh-CN" altLang="zh-CN" sz="2400" b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 </a:t>
            </a:r>
            <a:r>
              <a:rPr lang="zh-CN" altLang="zh-CN" sz="2800" b="1" i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p</a:t>
            </a:r>
            <a:r>
              <a:rPr lang="zh-CN" altLang="zh-CN" sz="2800" b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&lt;0时，</a:t>
            </a:r>
            <a:r>
              <a:rPr lang="zh-CN" altLang="zh-CN" sz="2400" b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电感发出功率。</a:t>
            </a:r>
            <a:endParaRPr lang="zh-CN" altLang="zh-CN" sz="2400" b="1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485775" y="3860800"/>
            <a:ext cx="1154113" cy="4619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lang="zh-CN" altLang="zh-CN" sz="2400" b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表明</a:t>
            </a:r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425450" y="4543425"/>
            <a:ext cx="8480425" cy="142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zh-CN" sz="24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    电感能在一段时间内吸收外部供给的能量转化为磁场能量储存起来，在另一段时间内又把能量释放回电路，因此电感元件是无源元件、是储能元件，它本身不消耗能量。</a:t>
            </a:r>
          </a:p>
        </p:txBody>
      </p:sp>
      <p:sp>
        <p:nvSpPr>
          <p:cNvPr id="18" name="AutoShape 11" descr="羊皮纸"/>
          <p:cNvSpPr>
            <a:spLocks noChangeArrowheads="1"/>
          </p:cNvSpPr>
          <p:nvPr/>
        </p:nvSpPr>
        <p:spPr bwMode="auto">
          <a:xfrm>
            <a:off x="6300788" y="2751138"/>
            <a:ext cx="1873250" cy="1009650"/>
          </a:xfrm>
          <a:prstGeom prst="wedgeRectCallout">
            <a:avLst>
              <a:gd name="adj1" fmla="val -53153"/>
              <a:gd name="adj2" fmla="val -103269"/>
            </a:avLst>
          </a:prstGeom>
          <a:blipFill dpi="0" rotWithShape="1">
            <a:blip r:embed="rId4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zh-CN" sz="2800" b="1" i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u、 i </a:t>
            </a:r>
            <a:r>
              <a:rPr lang="zh-CN" altLang="zh-CN" sz="2400" b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取关联参考方向</a:t>
            </a:r>
          </a:p>
        </p:txBody>
      </p:sp>
      <p:sp>
        <p:nvSpPr>
          <p:cNvPr id="18442" name="Text Box 4"/>
          <p:cNvSpPr txBox="1">
            <a:spLocks noChangeArrowheads="1"/>
          </p:cNvSpPr>
          <p:nvPr/>
        </p:nvSpPr>
        <p:spPr bwMode="auto">
          <a:xfrm>
            <a:off x="436563" y="706438"/>
            <a:ext cx="3559175" cy="5238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defPPr>
              <a:defRPr lang="zh-CN"/>
            </a:defPPr>
            <a:lvl1pPr eaLnBrk="0" hangingPunct="0">
              <a:spcBef>
                <a:spcPct val="50000"/>
              </a:spcBef>
              <a:buClrTx/>
              <a:buFontTx/>
              <a:buNone/>
              <a:defRPr sz="28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/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/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/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9pPr>
          </a:lstStyle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zh-CN"/>
              <a:t>电</a:t>
            </a:r>
            <a:r>
              <a:rPr lang="zh-CN" altLang="en-US"/>
              <a:t>感</a:t>
            </a:r>
            <a:r>
              <a:rPr lang="zh-CN" altLang="zh-CN"/>
              <a:t>元件</a:t>
            </a:r>
            <a:r>
              <a:rPr lang="zh-CN" altLang="en-US"/>
              <a:t>的储能</a:t>
            </a:r>
            <a:endParaRPr lang="zh-CN" altLang="zh-CN"/>
          </a:p>
        </p:txBody>
      </p:sp>
      <p:sp>
        <p:nvSpPr>
          <p:cNvPr id="1844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/>
          </a:p>
        </p:txBody>
      </p:sp>
      <p:graphicFrame>
        <p:nvGraphicFramePr>
          <p:cNvPr id="18444" name="对象 9"/>
          <p:cNvGraphicFramePr>
            <a:graphicFrameLocks noChangeAspect="1"/>
          </p:cNvGraphicFramePr>
          <p:nvPr/>
        </p:nvGraphicFramePr>
        <p:xfrm>
          <a:off x="2641600" y="1350963"/>
          <a:ext cx="5918200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25700" imgH="393700" progId="Equation.DSMT4">
                  <p:embed/>
                </p:oleObj>
              </mc:Choice>
              <mc:Fallback>
                <p:oleObj name="Equation" r:id="rId5" imgW="2425700" imgH="393700" progId="Equation.DSMT4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1600" y="1350963"/>
                        <a:ext cx="5918200" cy="931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 Box 8"/>
          <p:cNvSpPr txBox="1">
            <a:spLocks noChangeArrowheads="1"/>
          </p:cNvSpPr>
          <p:nvPr/>
        </p:nvSpPr>
        <p:spPr bwMode="auto">
          <a:xfrm>
            <a:off x="436563" y="1512888"/>
            <a:ext cx="2016125" cy="461962"/>
          </a:xfrm>
          <a:prstGeom prst="rect">
            <a:avLst/>
          </a:prstGeom>
          <a:noFill/>
          <a:ln w="38100">
            <a:solidFill>
              <a:srgbClr val="00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Font typeface="Wingdings" panose="05000000000000000000" pitchFamily="2" charset="2"/>
              <a:buChar char="l"/>
            </a:pPr>
            <a:r>
              <a:rPr lang="zh-CN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  吸收功率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9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9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9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70" decel="100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770" decel="100000"/>
                                        <p:tgtEl>
                                          <p:spTgt spid="16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38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39" dur="77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40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41" dur="77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42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9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9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utoUpdateAnimBg="0"/>
      <p:bldP spid="14" grpId="0" autoUpdateAnimBg="0"/>
      <p:bldP spid="16" grpId="0" bldLvl="0" animBg="1" autoUpdateAnimBg="0"/>
      <p:bldP spid="17" grpId="0" autoUpdateAnimBg="0"/>
      <p:bldP spid="18" grpId="0" animBg="1"/>
      <p:bldP spid="22" grpId="0" bldLvl="0" animBg="1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3" y="1052513"/>
            <a:ext cx="4608512" cy="576262"/>
          </a:xfrm>
        </p:spPr>
        <p:txBody>
          <a:bodyPr/>
          <a:lstStyle/>
          <a:p>
            <a:pPr eaLnBrk="1" hangingPunct="1"/>
            <a:r>
              <a:rPr lang="zh-CN" altLang="en-US" sz="3200" b="1" dirty="0">
                <a:latin typeface="+mn-ea"/>
                <a:ea typeface="+mn-ea"/>
              </a:rPr>
              <a:t>第</a:t>
            </a:r>
            <a:r>
              <a:rPr lang="en-US" altLang="zh-CN" sz="3200" b="1" dirty="0">
                <a:latin typeface="+mn-ea"/>
                <a:ea typeface="+mn-ea"/>
              </a:rPr>
              <a:t>3</a:t>
            </a:r>
            <a:r>
              <a:rPr lang="zh-CN" altLang="en-US" sz="3200" b="1" dirty="0">
                <a:latin typeface="+mn-ea"/>
                <a:ea typeface="+mn-ea"/>
              </a:rPr>
              <a:t>章  动态电路分析</a:t>
            </a:r>
            <a:endParaRPr lang="zh-CN" altLang="en-US" sz="3200" dirty="0">
              <a:latin typeface="+mn-ea"/>
              <a:ea typeface="+mn-ea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17638" y="1844675"/>
            <a:ext cx="6916737" cy="3960813"/>
          </a:xfrm>
        </p:spPr>
        <p:txBody>
          <a:bodyPr/>
          <a:lstStyle/>
          <a:p>
            <a:pPr algn="just" eaLnBrk="1" hangingPunct="1">
              <a:lnSpc>
                <a:spcPct val="130000"/>
              </a:lnSpc>
            </a:pPr>
            <a:r>
              <a:rPr lang="en-US" altLang="zh-CN" b="1">
                <a:latin typeface="+mn-ea"/>
              </a:rPr>
              <a:t>3.1   </a:t>
            </a:r>
            <a:r>
              <a:rPr lang="zh-CN" altLang="en-US" b="1">
                <a:latin typeface="+mn-ea"/>
              </a:rPr>
              <a:t>动态电路元件</a:t>
            </a:r>
            <a:endParaRPr lang="en-US" altLang="zh-CN" b="1">
              <a:latin typeface="+mn-ea"/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en-US" altLang="zh-CN" b="1">
                <a:latin typeface="+mn-ea"/>
              </a:rPr>
              <a:t>3.2   </a:t>
            </a:r>
            <a:r>
              <a:rPr lang="zh-CN" altLang="en-US" b="1">
                <a:latin typeface="+mn-ea"/>
              </a:rPr>
              <a:t>动态电路初始值的计算</a:t>
            </a:r>
            <a:endParaRPr lang="zh-CN" altLang="en-US" b="1">
              <a:solidFill>
                <a:srgbClr val="080808"/>
              </a:solidFill>
              <a:latin typeface="+mn-ea"/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en-US" altLang="zh-CN" b="1">
                <a:latin typeface="+mn-ea"/>
              </a:rPr>
              <a:t>3.3   </a:t>
            </a:r>
            <a:r>
              <a:rPr lang="zh-CN" altLang="en-US" b="1">
                <a:latin typeface="+mn-ea"/>
              </a:rPr>
              <a:t>一阶电路的零输入响应</a:t>
            </a:r>
          </a:p>
          <a:p>
            <a:pPr algn="just" eaLnBrk="1" hangingPunct="1">
              <a:lnSpc>
                <a:spcPct val="130000"/>
              </a:lnSpc>
            </a:pPr>
            <a:r>
              <a:rPr lang="en-US" altLang="zh-CN" b="1">
                <a:latin typeface="+mn-ea"/>
              </a:rPr>
              <a:t>3.4   </a:t>
            </a:r>
            <a:r>
              <a:rPr lang="zh-CN" altLang="en-US" b="1">
                <a:latin typeface="+mn-ea"/>
              </a:rPr>
              <a:t>一阶电路的零状态响应</a:t>
            </a:r>
            <a:endParaRPr lang="en-US" altLang="zh-CN" b="1">
              <a:latin typeface="+mn-ea"/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en-US" altLang="zh-CN" b="1">
                <a:latin typeface="+mn-ea"/>
              </a:rPr>
              <a:t>3.5   </a:t>
            </a:r>
            <a:r>
              <a:rPr lang="zh-CN" altLang="en-US" b="1">
                <a:latin typeface="+mn-ea"/>
              </a:rPr>
              <a:t>一阶电路的全响应</a:t>
            </a:r>
          </a:p>
          <a:p>
            <a:pPr algn="just" eaLnBrk="1" hangingPunct="1">
              <a:lnSpc>
                <a:spcPct val="130000"/>
              </a:lnSpc>
            </a:pPr>
            <a:r>
              <a:rPr lang="en-US" altLang="zh-CN" b="1">
                <a:latin typeface="+mn-ea"/>
              </a:rPr>
              <a:t>3.6   </a:t>
            </a:r>
            <a:r>
              <a:rPr lang="zh-CN" altLang="en-US" b="1">
                <a:latin typeface="+mn-ea"/>
              </a:rPr>
              <a:t>求解一阶电路动态响应的三要素法</a:t>
            </a:r>
          </a:p>
        </p:txBody>
      </p:sp>
      <p:pic>
        <p:nvPicPr>
          <p:cNvPr id="3076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6279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539750" y="3573463"/>
            <a:ext cx="1223963" cy="5238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lang="zh-CN" altLang="zh-CN" sz="2800" b="1">
                <a:solidFill>
                  <a:srgbClr val="C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表明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4659913"/>
              </p:ext>
            </p:extLst>
          </p:nvPr>
        </p:nvGraphicFramePr>
        <p:xfrm>
          <a:off x="1401763" y="1455367"/>
          <a:ext cx="5546567" cy="4660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350285" imgH="203120" progId="Equation.DSMT4">
                  <p:embed/>
                </p:oleObj>
              </mc:Choice>
              <mc:Fallback>
                <p:oleObj name="Equation" r:id="rId4" imgW="2350285" imgH="20312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1763" y="1455367"/>
                        <a:ext cx="5546567" cy="4660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401763" y="2692400"/>
          <a:ext cx="6575425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869920" imgH="393480" progId="Equation.DSMT4">
                  <p:embed/>
                </p:oleObj>
              </mc:Choice>
              <mc:Fallback>
                <p:oleObj name="Equation" r:id="rId6" imgW="2869920" imgH="39348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1763" y="2692400"/>
                        <a:ext cx="6575425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298450" y="776288"/>
            <a:ext cx="5929313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indent="276225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时间内，电感元件吸收的能量为</a:t>
            </a:r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411163" y="2200275"/>
            <a:ext cx="87328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en-U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=0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时，</a:t>
            </a:r>
            <a:r>
              <a:rPr lang="en-U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(0)= 0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，则从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到</a:t>
            </a:r>
            <a:r>
              <a:rPr lang="en-U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的时间内，电感元件吸收的能量为</a:t>
            </a:r>
            <a:endParaRPr lang="zh-CN" altLang="en-US" sz="2400"/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auto">
          <a:xfrm>
            <a:off x="539750" y="4292600"/>
            <a:ext cx="8005763" cy="193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r>
              <a:rPr lang="zh-CN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电感的储能只与电感电流的平方成正比，而与电感电压无关。</a:t>
            </a:r>
            <a:endParaRPr lang="en-US" altLang="zh-CN" sz="24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r>
              <a:rPr lang="zh-CN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当电感元件上的电流增大时，磁场能量增加，当电流减小时，磁电场能量减少，理想的电感元件也是一个储能元件，不消耗能量，只与电路其他部分进行能量的交换。</a:t>
            </a:r>
            <a:endParaRPr lang="zh-CN" altLang="en-US" sz="24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70" decel="100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770" decel="100000"/>
                                        <p:tgtEl>
                                          <p:spTgt spid="16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2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30" dur="77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3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32" dur="77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3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 autoUpdateAnimBg="0"/>
      <p:bldP spid="19" grpId="0"/>
      <p:bldP spid="20" grpId="0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Rectangle 6"/>
          <p:cNvSpPr>
            <a:spLocks noChangeArrowheads="1"/>
          </p:cNvSpPr>
          <p:nvPr/>
        </p:nvSpPr>
        <p:spPr bwMode="auto">
          <a:xfrm>
            <a:off x="597628" y="526782"/>
            <a:ext cx="797877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indent="276225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 b="1" dirty="0">
                <a:latin typeface="Times New Roman" panose="02020603050405020304" pitchFamily="18" charset="0"/>
              </a:rPr>
              <a:t>        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电感元件及电感电压波形分别如图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3.6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a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）、（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b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）所示，已知</a:t>
            </a:r>
            <a:r>
              <a:rPr kumimoji="1" lang="en-US" altLang="zh-CN" sz="2400" b="1" i="1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(0)=0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，试求电感电压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u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以及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t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=2s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时电感的储能。</a:t>
            </a:r>
            <a:endParaRPr kumimoji="1" lang="en-US" altLang="zh-CN" sz="2400" b="1" dirty="0">
              <a:latin typeface="Times New Roman" panose="02020603050405020304" pitchFamily="18" charset="0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539744" y="1583050"/>
            <a:ext cx="474022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解： 由图得电感电流</a:t>
            </a:r>
            <a:r>
              <a:rPr lang="en-US" altLang="zh-CN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的函数式为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11" name="矩形 10"/>
          <p:cNvSpPr/>
          <p:nvPr/>
        </p:nvSpPr>
        <p:spPr>
          <a:xfrm>
            <a:off x="431682" y="692620"/>
            <a:ext cx="1061362" cy="4320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+mn-ea"/>
              </a:rPr>
              <a:t>例</a:t>
            </a:r>
            <a:r>
              <a:rPr lang="en-US" altLang="zh-CN" sz="2400" b="1" dirty="0">
                <a:solidFill>
                  <a:schemeClr val="tx1"/>
                </a:solidFill>
                <a:latin typeface="+mn-ea"/>
              </a:rPr>
              <a:t>3-2</a:t>
            </a:r>
            <a:endParaRPr lang="zh-CN" altLang="en-US" sz="24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4035" y="1727111"/>
            <a:ext cx="4200260" cy="2484731"/>
          </a:xfrm>
          <a:prstGeom prst="rect">
            <a:avLst/>
          </a:prstGeom>
        </p:spPr>
      </p:pic>
      <p:sp>
        <p:nvSpPr>
          <p:cNvPr id="16" name="Rectangle 9"/>
          <p:cNvSpPr>
            <a:spLocks noChangeArrowheads="1"/>
          </p:cNvSpPr>
          <p:nvPr/>
        </p:nvSpPr>
        <p:spPr bwMode="auto">
          <a:xfrm>
            <a:off x="877006" y="5417965"/>
            <a:ext cx="431760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en-US" altLang="zh-CN" sz="2000" b="1" i="1" dirty="0">
                <a:latin typeface="Times New Roman" panose="02020603050405020304" pitchFamily="18" charset="0"/>
              </a:rPr>
              <a:t>t</a:t>
            </a:r>
            <a:r>
              <a:rPr kumimoji="1" lang="en-US" altLang="zh-CN" sz="2000" b="1" dirty="0">
                <a:latin typeface="Times New Roman" panose="02020603050405020304" pitchFamily="18" charset="0"/>
              </a:rPr>
              <a:t>=2s</a:t>
            </a:r>
            <a:r>
              <a:rPr kumimoji="1" lang="zh-CN" altLang="en-US" sz="2000" b="1" dirty="0">
                <a:latin typeface="Times New Roman" panose="02020603050405020304" pitchFamily="18" charset="0"/>
              </a:rPr>
              <a:t>时电感的储能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graphicFrame>
        <p:nvGraphicFramePr>
          <p:cNvPr id="1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8638609"/>
              </p:ext>
            </p:extLst>
          </p:nvPr>
        </p:nvGraphicFramePr>
        <p:xfrm>
          <a:off x="1363690" y="2160942"/>
          <a:ext cx="2811949" cy="155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23880" imgH="914400" progId="Equation.DSMT4">
                  <p:embed/>
                </p:oleObj>
              </mc:Choice>
              <mc:Fallback>
                <p:oleObj name="Equation" r:id="rId5" imgW="152388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3690" y="2160942"/>
                        <a:ext cx="2811949" cy="155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338428"/>
              </p:ext>
            </p:extLst>
          </p:nvPr>
        </p:nvGraphicFramePr>
        <p:xfrm>
          <a:off x="1363690" y="5971963"/>
          <a:ext cx="3875087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993680" imgH="393480" progId="Equation.DSMT4">
                  <p:embed/>
                </p:oleObj>
              </mc:Choice>
              <mc:Fallback>
                <p:oleObj name="Equation" r:id="rId7" imgW="199368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3690" y="5971963"/>
                        <a:ext cx="3875087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2324069"/>
              </p:ext>
            </p:extLst>
          </p:nvPr>
        </p:nvGraphicFramePr>
        <p:xfrm>
          <a:off x="1314898" y="3880713"/>
          <a:ext cx="3586420" cy="1555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942920" imgH="914400" progId="Equation.DSMT4">
                  <p:embed/>
                </p:oleObj>
              </mc:Choice>
              <mc:Fallback>
                <p:oleObj name="Equation" r:id="rId9" imgW="19429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4898" y="3880713"/>
                        <a:ext cx="3586420" cy="15555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31138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436563" y="706438"/>
            <a:ext cx="3990975" cy="5238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defPPr>
              <a:defRPr lang="zh-CN"/>
            </a:defPPr>
            <a:lvl1pPr eaLnBrk="0" hangingPunct="0">
              <a:spcBef>
                <a:spcPct val="50000"/>
              </a:spcBef>
              <a:buClrTx/>
              <a:buFontTx/>
              <a:buNone/>
              <a:defRPr sz="28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/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/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/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9pPr>
          </a:lstStyle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zh-CN" altLang="zh-CN" dirty="0"/>
              <a:t>电</a:t>
            </a:r>
            <a:r>
              <a:rPr lang="zh-CN" altLang="en-US" dirty="0"/>
              <a:t>感</a:t>
            </a:r>
            <a:r>
              <a:rPr lang="zh-CN" altLang="zh-CN" dirty="0"/>
              <a:t>元件</a:t>
            </a:r>
            <a:r>
              <a:rPr lang="zh-CN" altLang="en-US" dirty="0"/>
              <a:t>的串并联</a:t>
            </a:r>
            <a:endParaRPr lang="zh-CN" altLang="zh-CN" dirty="0"/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436562" y="1871663"/>
            <a:ext cx="1183027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eaLnBrk="0" hangingPunct="0">
              <a:spcBef>
                <a:spcPct val="50000"/>
              </a:spcBef>
              <a:buClrTx/>
              <a:buFontTx/>
              <a:buNone/>
              <a:defRPr sz="2400" b="1">
                <a:solidFill>
                  <a:srgbClr val="0000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/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/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/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9pPr>
          </a:lstStyle>
          <a:p>
            <a:r>
              <a:rPr lang="en-US" altLang="zh-CN" dirty="0">
                <a:sym typeface="Symbol" panose="05050102010706020507" pitchFamily="18" charset="2"/>
              </a:rPr>
              <a:t>1) </a:t>
            </a:r>
            <a:r>
              <a:rPr lang="zh-CN" altLang="en-US" dirty="0">
                <a:sym typeface="Symbol" panose="05050102010706020507" pitchFamily="18" charset="2"/>
              </a:rPr>
              <a:t>串联</a:t>
            </a:r>
            <a:endParaRPr lang="zh-CN" altLang="zh-CN" dirty="0">
              <a:sym typeface="Symbol" panose="05050102010706020507" pitchFamily="18" charset="2"/>
            </a:endParaRPr>
          </a:p>
        </p:txBody>
      </p:sp>
      <p:pic>
        <p:nvPicPr>
          <p:cNvPr id="215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337" y="1197019"/>
            <a:ext cx="6597650" cy="209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1" name="Rectangle 7"/>
          <p:cNvSpPr>
            <a:spLocks noChangeArrowheads="1"/>
          </p:cNvSpPr>
          <p:nvPr/>
        </p:nvSpPr>
        <p:spPr bwMode="auto">
          <a:xfrm>
            <a:off x="254000" y="4652963"/>
            <a:ext cx="1857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400"/>
          </a:p>
        </p:txBody>
      </p:sp>
      <p:sp>
        <p:nvSpPr>
          <p:cNvPr id="20" name="Rectangle 9"/>
          <p:cNvSpPr>
            <a:spLocks noChangeArrowheads="1"/>
          </p:cNvSpPr>
          <p:nvPr/>
        </p:nvSpPr>
        <p:spPr bwMode="auto">
          <a:xfrm>
            <a:off x="1176338" y="6310345"/>
            <a:ext cx="7096125" cy="4619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即等效电感等于各个串联电感之和。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graphicFrame>
        <p:nvGraphicFramePr>
          <p:cNvPr id="21513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7806861"/>
              </p:ext>
            </p:extLst>
          </p:nvPr>
        </p:nvGraphicFramePr>
        <p:xfrm>
          <a:off x="1475570" y="3687827"/>
          <a:ext cx="3636963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62040" imgH="393480" progId="Equation.DSMT4">
                  <p:embed/>
                </p:oleObj>
              </mc:Choice>
              <mc:Fallback>
                <p:oleObj name="Equation" r:id="rId5" imgW="1562040" imgH="393480" progId="Equation.DSMT4">
                  <p:embed/>
                  <p:pic>
                    <p:nvPicPr>
                      <p:cNvPr id="0" name="对象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570" y="3687827"/>
                        <a:ext cx="3636963" cy="893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4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3787843"/>
              </p:ext>
            </p:extLst>
          </p:nvPr>
        </p:nvGraphicFramePr>
        <p:xfrm>
          <a:off x="1176338" y="5601793"/>
          <a:ext cx="175260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88511" imgH="229504" progId="Equation.DSMT4">
                  <p:embed/>
                </p:oleObj>
              </mc:Choice>
              <mc:Fallback>
                <p:oleObj name="Equation" r:id="rId7" imgW="688511" imgH="229504" progId="Equation.DSMT4">
                  <p:embed/>
                  <p:pic>
                    <p:nvPicPr>
                      <p:cNvPr id="0" name="对象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6338" y="5601793"/>
                        <a:ext cx="1752600" cy="504825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5" name="Rectangle 12"/>
          <p:cNvSpPr>
            <a:spLocks noChangeArrowheads="1"/>
          </p:cNvSpPr>
          <p:nvPr/>
        </p:nvSpPr>
        <p:spPr bwMode="auto">
          <a:xfrm>
            <a:off x="436562" y="3255020"/>
            <a:ext cx="813752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indent="276225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根据串联电路的特点及电感元件电压、电流关系可得</a:t>
            </a:r>
            <a:endParaRPr lang="zh-CN" altLang="en-US" sz="2400" b="1" dirty="0"/>
          </a:p>
        </p:txBody>
      </p:sp>
      <p:graphicFrame>
        <p:nvGraphicFramePr>
          <p:cNvPr id="12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158307"/>
              </p:ext>
            </p:extLst>
          </p:nvPr>
        </p:nvGraphicFramePr>
        <p:xfrm>
          <a:off x="1475570" y="4560329"/>
          <a:ext cx="3400425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460160" imgH="393480" progId="Equation.DSMT4">
                  <p:embed/>
                </p:oleObj>
              </mc:Choice>
              <mc:Fallback>
                <p:oleObj name="Equation" r:id="rId9" imgW="146016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570" y="4560329"/>
                        <a:ext cx="3400425" cy="893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2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5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535521" y="710460"/>
            <a:ext cx="1300320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eaLnBrk="0" hangingPunct="0">
              <a:spcBef>
                <a:spcPct val="50000"/>
              </a:spcBef>
              <a:buClrTx/>
              <a:buFontTx/>
              <a:buNone/>
              <a:defRPr sz="2400" b="1">
                <a:solidFill>
                  <a:srgbClr val="0000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/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/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/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9pPr>
          </a:lstStyle>
          <a:p>
            <a:r>
              <a:rPr lang="en-US" altLang="zh-CN" dirty="0">
                <a:sym typeface="Symbol" panose="05050102010706020507" pitchFamily="18" charset="2"/>
              </a:rPr>
              <a:t>2) </a:t>
            </a:r>
            <a:r>
              <a:rPr lang="zh-CN" altLang="en-US" dirty="0">
                <a:sym typeface="Symbol" panose="05050102010706020507" pitchFamily="18" charset="2"/>
              </a:rPr>
              <a:t>并联</a:t>
            </a:r>
            <a:endParaRPr lang="zh-CN" altLang="zh-CN" dirty="0">
              <a:sym typeface="Symbol" panose="05050102010706020507" pitchFamily="18" charset="2"/>
            </a:endParaRPr>
          </a:p>
        </p:txBody>
      </p:sp>
      <p:pic>
        <p:nvPicPr>
          <p:cNvPr id="2253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062" y="131466"/>
            <a:ext cx="4606925" cy="263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893763" y="2941638"/>
            <a:ext cx="60325" cy="14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400"/>
          </a:p>
        </p:txBody>
      </p:sp>
      <p:graphicFrame>
        <p:nvGraphicFramePr>
          <p:cNvPr id="22536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5831171"/>
              </p:ext>
            </p:extLst>
          </p:nvPr>
        </p:nvGraphicFramePr>
        <p:xfrm>
          <a:off x="1450779" y="2879307"/>
          <a:ext cx="5638800" cy="83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767399" imgH="431613" progId="Equation.DSMT4">
                  <p:embed/>
                </p:oleObj>
              </mc:Choice>
              <mc:Fallback>
                <p:oleObj name="Equation" r:id="rId5" imgW="2767399" imgH="431613" progId="Equation.DSMT4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0779" y="2879307"/>
                        <a:ext cx="5638800" cy="839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7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2361458"/>
              </p:ext>
            </p:extLst>
          </p:nvPr>
        </p:nvGraphicFramePr>
        <p:xfrm>
          <a:off x="1108748" y="3676354"/>
          <a:ext cx="5089525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25680" imgH="482400" progId="Equation.DSMT4">
                  <p:embed/>
                </p:oleObj>
              </mc:Choice>
              <mc:Fallback>
                <p:oleObj name="Equation" r:id="rId7" imgW="2425680" imgH="482400" progId="Equation.DSMT4">
                  <p:embed/>
                  <p:pic>
                    <p:nvPicPr>
                      <p:cNvPr id="0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8748" y="3676354"/>
                        <a:ext cx="5089525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8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6066160"/>
              </p:ext>
            </p:extLst>
          </p:nvPr>
        </p:nvGraphicFramePr>
        <p:xfrm>
          <a:off x="1584526" y="4857049"/>
          <a:ext cx="1706562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77114" imgH="433175" progId="Equation.DSMT4">
                  <p:embed/>
                </p:oleObj>
              </mc:Choice>
              <mc:Fallback>
                <p:oleObj name="Equation" r:id="rId9" imgW="777114" imgH="433175" progId="Equation.DSMT4">
                  <p:embed/>
                  <p:pic>
                    <p:nvPicPr>
                      <p:cNvPr id="0" name="对象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4526" y="4857049"/>
                        <a:ext cx="1706562" cy="881063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9" name="Rectangle 6"/>
          <p:cNvSpPr>
            <a:spLocks noChangeArrowheads="1"/>
          </p:cNvSpPr>
          <p:nvPr/>
        </p:nvSpPr>
        <p:spPr bwMode="auto">
          <a:xfrm>
            <a:off x="749599" y="1195512"/>
            <a:ext cx="3376416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根据并联电路的特点以及电感元件电压、电流关系可得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CN" altLang="en-US" sz="2400" b="1" dirty="0"/>
          </a:p>
        </p:txBody>
      </p:sp>
      <p:sp>
        <p:nvSpPr>
          <p:cNvPr id="22540" name="Rectangle 9"/>
          <p:cNvSpPr>
            <a:spLocks noChangeArrowheads="1"/>
          </p:cNvSpPr>
          <p:nvPr/>
        </p:nvSpPr>
        <p:spPr bwMode="auto">
          <a:xfrm>
            <a:off x="1569269" y="5963525"/>
            <a:ext cx="6648450" cy="4603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即等效电感的倒数等于各个并联电感倒数的和。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75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75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750"/>
                                        <p:tgtEl>
                                          <p:spTgt spid="22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750"/>
                                        <p:tgtEl>
                                          <p:spTgt spid="2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9" grpId="0"/>
      <p:bldP spid="2254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76425" y="692150"/>
            <a:ext cx="6035675" cy="504825"/>
          </a:xfrm>
        </p:spPr>
        <p:txBody>
          <a:bodyPr>
            <a:normAutofit fontScale="92500" lnSpcReduction="10000"/>
          </a:bodyPr>
          <a:lstStyle/>
          <a:p>
            <a:pPr algn="just" eaLnBrk="1" hangingPunct="1">
              <a:lnSpc>
                <a:spcPct val="130000"/>
              </a:lnSpc>
            </a:pPr>
            <a:r>
              <a:rPr lang="en-US" altLang="zh-CN" b="1">
                <a:latin typeface="隶书" panose="02010509060101010101" pitchFamily="49" charset="-122"/>
                <a:ea typeface="隶书" panose="02010509060101010101" pitchFamily="49" charset="-122"/>
              </a:rPr>
              <a:t>3.2 </a:t>
            </a:r>
            <a:r>
              <a:rPr lang="zh-CN" altLang="en-US" b="1">
                <a:latin typeface="隶书" panose="02010509060101010101" pitchFamily="49" charset="-122"/>
                <a:ea typeface="隶书" panose="02010509060101010101" pitchFamily="49" charset="-122"/>
              </a:rPr>
              <a:t>动态电路初始值的计算</a:t>
            </a:r>
          </a:p>
        </p:txBody>
      </p:sp>
      <p:sp>
        <p:nvSpPr>
          <p:cNvPr id="23557" name="矩形 2"/>
          <p:cNvSpPr>
            <a:spLocks noChangeArrowheads="1"/>
          </p:cNvSpPr>
          <p:nvPr/>
        </p:nvSpPr>
        <p:spPr bwMode="auto">
          <a:xfrm>
            <a:off x="406400" y="1205230"/>
            <a:ext cx="2879725" cy="5238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3.2.1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换路定律</a:t>
            </a:r>
            <a:endParaRPr lang="zh-CN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467429" y="1898967"/>
            <a:ext cx="4705475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722313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电路状态的改变称之为</a:t>
            </a:r>
            <a:r>
              <a:rPr lang="zh-CN" altLang="zh-CN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换路，</a:t>
            </a:r>
            <a:r>
              <a:rPr lang="zh-CN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如电路中开关的接通与断开、元件参数的变化、连接方式的改变等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424680" y="3758206"/>
            <a:ext cx="4968952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 </a:t>
            </a:r>
            <a:r>
              <a:rPr lang="zh-CN" altLang="zh-CN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换路使电路从一个稳定状态向另外一个稳定状态变化。在</a:t>
            </a:r>
            <a:r>
              <a:rPr lang="zh-CN" altLang="en-US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动态</a:t>
            </a:r>
            <a:r>
              <a:rPr lang="zh-CN" altLang="zh-CN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电路中，电路的状态改变是不能阶跃变化的，需要有一个</a:t>
            </a:r>
            <a:r>
              <a:rPr lang="zh-CN" altLang="zh-CN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过渡过程</a:t>
            </a:r>
            <a:r>
              <a:rPr lang="zh-CN" altLang="zh-CN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，这就是所谓的</a:t>
            </a:r>
            <a:r>
              <a:rPr lang="zh-CN" altLang="zh-CN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动态过程</a:t>
            </a:r>
            <a:r>
              <a:rPr lang="zh-CN" altLang="zh-CN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zh-CN" altLang="en-US" sz="2800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70" y="1642063"/>
            <a:ext cx="3847270" cy="2318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781" y="3727364"/>
            <a:ext cx="3878333" cy="2540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6948330" y="5949350"/>
            <a:ext cx="504070" cy="3182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7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650875" y="1909763"/>
            <a:ext cx="2814638" cy="1231899"/>
            <a:chOff x="115" y="-2"/>
            <a:chExt cx="1773" cy="776"/>
          </a:xfrm>
        </p:grpSpPr>
        <p:sp>
          <p:nvSpPr>
            <p:cNvPr id="24587" name="Text Box 5"/>
            <p:cNvSpPr txBox="1">
              <a:spLocks noChangeArrowheads="1"/>
            </p:cNvSpPr>
            <p:nvPr/>
          </p:nvSpPr>
          <p:spPr bwMode="auto">
            <a:xfrm>
              <a:off x="149" y="-2"/>
              <a:ext cx="1598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zh-CN" sz="3200" i="1" dirty="0"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  <a:r>
                <a:rPr lang="zh-CN" altLang="zh-CN" sz="3200" i="1" baseline="-25000" dirty="0">
                  <a:latin typeface="Times New Roman" panose="02020603050405020304" pitchFamily="18" charset="0"/>
                  <a:ea typeface="仿宋_GB2312" pitchFamily="49" charset="-122"/>
                </a:rPr>
                <a:t>L</a:t>
              </a:r>
              <a:r>
                <a:rPr lang="zh-CN" altLang="zh-CN" sz="3200" dirty="0">
                  <a:latin typeface="Times New Roman" panose="02020603050405020304" pitchFamily="18" charset="0"/>
                  <a:ea typeface="仿宋_GB2312" pitchFamily="49" charset="-122"/>
                </a:rPr>
                <a:t>(0</a:t>
              </a:r>
              <a:r>
                <a:rPr lang="zh-CN" altLang="zh-CN" sz="3200" baseline="-25000" dirty="0">
                  <a:latin typeface="Times New Roman" panose="02020603050405020304" pitchFamily="18" charset="0"/>
                  <a:ea typeface="仿宋_GB2312" pitchFamily="49" charset="-122"/>
                </a:rPr>
                <a:t>+</a:t>
              </a:r>
              <a:r>
                <a:rPr lang="zh-CN" altLang="zh-CN" sz="3200" dirty="0">
                  <a:latin typeface="Times New Roman" panose="02020603050405020304" pitchFamily="18" charset="0"/>
                  <a:ea typeface="仿宋_GB2312" pitchFamily="49" charset="-122"/>
                </a:rPr>
                <a:t>)</a:t>
              </a:r>
              <a:r>
                <a:rPr lang="en-US" altLang="zh-CN" sz="3200" dirty="0">
                  <a:latin typeface="Times New Roman" panose="02020603050405020304" pitchFamily="18" charset="0"/>
                  <a:ea typeface="仿宋_GB2312" pitchFamily="49" charset="-122"/>
                </a:rPr>
                <a:t>  </a:t>
              </a:r>
              <a:r>
                <a:rPr lang="zh-CN" altLang="zh-CN" sz="3200" dirty="0">
                  <a:latin typeface="Times New Roman" panose="02020603050405020304" pitchFamily="18" charset="0"/>
                  <a:ea typeface="仿宋_GB2312" pitchFamily="49" charset="-122"/>
                </a:rPr>
                <a:t>= </a:t>
              </a:r>
              <a:r>
                <a:rPr lang="zh-CN" altLang="zh-CN" sz="3200" i="1" dirty="0"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  <a:r>
                <a:rPr lang="zh-CN" altLang="zh-CN" sz="3200" i="1" baseline="-25000" dirty="0">
                  <a:latin typeface="Times New Roman" panose="02020603050405020304" pitchFamily="18" charset="0"/>
                  <a:ea typeface="仿宋_GB2312" pitchFamily="49" charset="-122"/>
                </a:rPr>
                <a:t>L</a:t>
              </a:r>
              <a:r>
                <a:rPr lang="zh-CN" altLang="zh-CN" sz="3200" dirty="0">
                  <a:latin typeface="Times New Roman" panose="02020603050405020304" pitchFamily="18" charset="0"/>
                  <a:ea typeface="仿宋_GB2312" pitchFamily="49" charset="-122"/>
                </a:rPr>
                <a:t>(</a:t>
              </a:r>
              <a:r>
                <a:rPr lang="zh-CN" altLang="zh-CN" sz="3200" dirty="0">
                  <a:latin typeface="Times New Roman" panose="02020603050405020304" pitchFamily="18" charset="0"/>
                </a:rPr>
                <a:t>0</a:t>
              </a:r>
              <a:r>
                <a:rPr lang="zh-CN" altLang="zh-CN" sz="2000" baseline="-25000" dirty="0">
                  <a:latin typeface="Times New Roman" panose="02020603050405020304" pitchFamily="18" charset="0"/>
                </a:rPr>
                <a:t>－</a:t>
              </a:r>
              <a:r>
                <a:rPr lang="zh-CN" altLang="zh-CN" sz="3200" dirty="0">
                  <a:latin typeface="Times New Roman" panose="02020603050405020304" pitchFamily="18" charset="0"/>
                  <a:ea typeface="仿宋_GB2312" pitchFamily="49" charset="-122"/>
                </a:rPr>
                <a:t>)</a:t>
              </a:r>
            </a:p>
          </p:txBody>
        </p:sp>
        <p:sp>
          <p:nvSpPr>
            <p:cNvPr id="24588" name="Text Box 6"/>
            <p:cNvSpPr txBox="1">
              <a:spLocks noChangeArrowheads="1"/>
            </p:cNvSpPr>
            <p:nvPr/>
          </p:nvSpPr>
          <p:spPr bwMode="auto">
            <a:xfrm>
              <a:off x="115" y="406"/>
              <a:ext cx="1773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zh-CN" sz="3200" i="1" dirty="0">
                  <a:latin typeface="Times New Roman" panose="02020603050405020304" pitchFamily="18" charset="0"/>
                </a:rPr>
                <a:t>u</a:t>
              </a:r>
              <a:r>
                <a:rPr lang="zh-CN" altLang="zh-CN" sz="3200" i="1" baseline="-25000" dirty="0">
                  <a:latin typeface="Times New Roman" panose="02020603050405020304" pitchFamily="18" charset="0"/>
                </a:rPr>
                <a:t>C</a:t>
              </a:r>
              <a:r>
                <a:rPr lang="zh-CN" altLang="zh-CN" sz="3200" baseline="-25000" dirty="0">
                  <a:latin typeface="Times New Roman" panose="02020603050405020304" pitchFamily="18" charset="0"/>
                </a:rPr>
                <a:t> </a:t>
              </a:r>
              <a:r>
                <a:rPr lang="zh-CN" altLang="zh-CN" sz="3200" dirty="0">
                  <a:latin typeface="Times New Roman" panose="02020603050405020304" pitchFamily="18" charset="0"/>
                </a:rPr>
                <a:t>(0</a:t>
              </a:r>
              <a:r>
                <a:rPr lang="zh-CN" altLang="zh-CN" sz="3200" baseline="-25000" dirty="0">
                  <a:latin typeface="Times New Roman" panose="02020603050405020304" pitchFamily="18" charset="0"/>
                </a:rPr>
                <a:t>+</a:t>
              </a:r>
              <a:r>
                <a:rPr lang="zh-CN" altLang="zh-CN" sz="3200" dirty="0">
                  <a:latin typeface="Times New Roman" panose="02020603050405020304" pitchFamily="18" charset="0"/>
                </a:rPr>
                <a:t>) = </a:t>
              </a:r>
              <a:r>
                <a:rPr lang="zh-CN" altLang="zh-CN" sz="3200" i="1" dirty="0">
                  <a:latin typeface="Times New Roman" panose="02020603050405020304" pitchFamily="18" charset="0"/>
                </a:rPr>
                <a:t>u</a:t>
              </a:r>
              <a:r>
                <a:rPr lang="zh-CN" altLang="zh-CN" sz="3200" i="1" baseline="-25000" dirty="0">
                  <a:latin typeface="Times New Roman" panose="02020603050405020304" pitchFamily="18" charset="0"/>
                </a:rPr>
                <a:t>C</a:t>
              </a:r>
              <a:r>
                <a:rPr lang="zh-CN" altLang="zh-CN" sz="3200" baseline="-25000" dirty="0">
                  <a:latin typeface="Times New Roman" panose="02020603050405020304" pitchFamily="18" charset="0"/>
                </a:rPr>
                <a:t> </a:t>
              </a:r>
              <a:r>
                <a:rPr lang="zh-CN" altLang="zh-CN" sz="3200" dirty="0">
                  <a:latin typeface="Times New Roman" panose="02020603050405020304" pitchFamily="18" charset="0"/>
                </a:rPr>
                <a:t>(0</a:t>
              </a:r>
              <a:r>
                <a:rPr lang="zh-CN" altLang="zh-CN" sz="2000" baseline="-25000" dirty="0">
                  <a:latin typeface="Times New Roman" panose="02020603050405020304" pitchFamily="18" charset="0"/>
                </a:rPr>
                <a:t>－</a:t>
              </a:r>
              <a:r>
                <a:rPr lang="zh-CN" altLang="zh-CN" sz="3200" dirty="0">
                  <a:latin typeface="Times New Roman" panose="02020603050405020304" pitchFamily="18" charset="0"/>
                </a:rPr>
                <a:t>)</a:t>
              </a:r>
            </a:p>
          </p:txBody>
        </p:sp>
      </p:grp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444500" y="981075"/>
            <a:ext cx="2233613" cy="584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zh-CN" altLang="zh-CN" sz="3200" b="1" dirty="0">
                <a:solidFill>
                  <a:srgbClr val="0000FF"/>
                </a:solidFill>
                <a:latin typeface="+mn-ea"/>
                <a:ea typeface="+mn-ea"/>
              </a:rPr>
              <a:t>换路定律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539750" y="4324350"/>
            <a:ext cx="8496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zh-CN" sz="2400" b="1" dirty="0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（1）电容电流和电感电压为</a:t>
            </a:r>
            <a:r>
              <a:rPr lang="zh-CN" altLang="zh-CN" sz="24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有限值</a:t>
            </a:r>
            <a:r>
              <a:rPr lang="zh-CN" altLang="zh-CN" sz="2400" b="1" dirty="0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是换路定律成立的条件。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592452" y="3568055"/>
            <a:ext cx="1215397" cy="46166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defPPr>
              <a:defRPr lang="zh-CN"/>
            </a:defPPr>
            <a:lvl1pPr algn="ctr" eaLnBrk="1" hangingPunct="1">
              <a:buClrTx/>
              <a:buFontTx/>
              <a:buNone/>
              <a:defRPr sz="3200" b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/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/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/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9pPr>
          </a:lstStyle>
          <a:p>
            <a:r>
              <a:rPr lang="zh-CN" altLang="zh-CN" sz="2400" dirty="0">
                <a:latin typeface="+mn-ea"/>
                <a:ea typeface="+mn-ea"/>
              </a:rPr>
              <a:t>注意: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3460750" y="1955800"/>
            <a:ext cx="5508625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zh-CN" sz="2400" b="1" dirty="0">
                <a:solidFill>
                  <a:srgbClr val="0000FF"/>
                </a:solidFill>
                <a:latin typeface="Arial" panose="020B0604020202020204" pitchFamily="34" charset="0"/>
                <a:ea typeface="仿宋_GB2312" pitchFamily="49" charset="-122"/>
              </a:rPr>
              <a:t>换路瞬间，电感电流换路前后保持不变。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zh-CN" sz="2400" b="1" dirty="0">
                <a:solidFill>
                  <a:srgbClr val="0000FF"/>
                </a:solidFill>
                <a:latin typeface="Arial" panose="020B0604020202020204" pitchFamily="34" charset="0"/>
                <a:ea typeface="仿宋_GB2312" pitchFamily="49" charset="-122"/>
              </a:rPr>
              <a:t>换路瞬间，电容电压换路前后保持不变。</a:t>
            </a: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539750" y="4937125"/>
            <a:ext cx="526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zh-CN" sz="2400" b="1" dirty="0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（2）换路定律反映了能量不能跃变。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428625" y="2055813"/>
          <a:ext cx="307975" cy="1084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0417" imgH="710891" progId="Equation.DSMT4">
                  <p:embed/>
                </p:oleObj>
              </mc:Choice>
              <mc:Fallback>
                <p:oleObj name="Equation" r:id="rId4" imgW="190417" imgH="710891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625" y="2055813"/>
                        <a:ext cx="307975" cy="1084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539750" y="5548739"/>
            <a:ext cx="80648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804863" indent="-804863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zh-CN" sz="2400" b="1" dirty="0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（</a:t>
            </a:r>
            <a:r>
              <a:rPr lang="en-US" altLang="zh-CN" sz="2400" b="1" dirty="0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3</a:t>
            </a:r>
            <a:r>
              <a:rPr lang="zh-CN" altLang="zh-CN" sz="2400" b="1" dirty="0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）换路</a:t>
            </a:r>
            <a:r>
              <a:rPr lang="zh-CN" altLang="en-US" sz="2400" b="1" dirty="0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瞬间，</a:t>
            </a:r>
            <a:r>
              <a:rPr lang="zh-CN" altLang="zh-CN" sz="2400" b="1" dirty="0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电容电流</a:t>
            </a:r>
            <a:r>
              <a:rPr lang="zh-CN" altLang="en-US" sz="2400" b="1" dirty="0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、</a:t>
            </a:r>
            <a:r>
              <a:rPr lang="zh-CN" altLang="zh-CN" sz="2400" b="1" dirty="0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电感电压</a:t>
            </a:r>
            <a:r>
              <a:rPr lang="zh-CN" altLang="en-US" sz="2400" b="1" dirty="0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、电阻电流、电阻电压都是可以跃变的</a:t>
            </a:r>
            <a:r>
              <a:rPr lang="zh-CN" altLang="zh-CN" sz="2400" b="1" dirty="0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utoUpdateAnimBg="0"/>
      <p:bldP spid="9" grpId="0" build="p" autoUpdateAnimBg="0"/>
      <p:bldP spid="10" grpId="0" animBg="1" autoUpdateAnimBg="0"/>
      <p:bldP spid="11" grpId="0" autoUpdateAnimBg="0"/>
      <p:bldP spid="12" grpId="0" build="p" autoUpdateAnimBg="0"/>
      <p:bldP spid="13" grpId="0" build="p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矩形 2"/>
          <p:cNvSpPr>
            <a:spLocks noChangeArrowheads="1"/>
          </p:cNvSpPr>
          <p:nvPr/>
        </p:nvSpPr>
        <p:spPr bwMode="auto">
          <a:xfrm>
            <a:off x="406400" y="817563"/>
            <a:ext cx="4525963" cy="5222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3.2.2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初始值的计算（</a:t>
            </a:r>
            <a:r>
              <a:rPr lang="zh-CN" altLang="zh-CN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  <a:cs typeface="Times New Roman" panose="02020603050405020304" pitchFamily="18" charset="0"/>
              </a:rPr>
              <a:t>步骤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endParaRPr lang="zh-CN" altLang="zh-CN" sz="2800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06400" y="1418390"/>
            <a:ext cx="8351838" cy="1052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AutoNum type="arabicPeriod"/>
            </a:pPr>
            <a:r>
              <a:rPr lang="zh-CN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由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zh-CN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t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zh-CN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= 0</a:t>
            </a:r>
            <a:r>
              <a:rPr lang="zh-CN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－</a:t>
            </a:r>
            <a:r>
              <a:rPr lang="zh-CN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电路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（换路前）</a:t>
            </a:r>
            <a:r>
              <a:rPr lang="zh-CN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求</a:t>
            </a:r>
            <a:r>
              <a:rPr lang="zh-CN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u</a:t>
            </a:r>
            <a:r>
              <a:rPr lang="zh-CN" altLang="zh-CN" sz="2800" b="1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C</a:t>
            </a:r>
            <a:r>
              <a:rPr lang="zh-CN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(0</a:t>
            </a:r>
            <a:r>
              <a:rPr lang="zh-CN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－</a:t>
            </a:r>
            <a:r>
              <a:rPr lang="zh-CN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)  和</a:t>
            </a:r>
            <a:r>
              <a:rPr lang="zh-CN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lang="zh-CN" altLang="zh-CN" sz="2800" b="1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L</a:t>
            </a:r>
            <a:r>
              <a:rPr lang="zh-CN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(0</a:t>
            </a:r>
            <a:r>
              <a:rPr lang="zh-CN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－</a:t>
            </a:r>
            <a:r>
              <a:rPr lang="zh-CN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)； 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仿宋_GB2312" pitchFamily="49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   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（</a:t>
            </a:r>
            <a:r>
              <a:rPr lang="zh-CN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一般为</a:t>
            </a:r>
            <a:r>
              <a:rPr lang="zh-CN" altLang="zh-CN" sz="2400" b="1" u="sng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直流稳态</a:t>
            </a:r>
            <a:r>
              <a:rPr lang="zh-CN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，</a:t>
            </a:r>
            <a:r>
              <a:rPr lang="zh-CN" altLang="zh-CN" sz="2400" b="1" u="sng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电容等效为开路，电感等效为短路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）</a:t>
            </a:r>
            <a:endParaRPr lang="zh-CN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363887" y="2500397"/>
            <a:ext cx="52212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zh-CN" sz="2400" b="1" dirty="0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2. 由换路定律得 </a:t>
            </a:r>
            <a:r>
              <a:rPr lang="zh-CN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u</a:t>
            </a:r>
            <a:r>
              <a:rPr lang="zh-CN" altLang="zh-CN" sz="2800" b="1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C</a:t>
            </a:r>
            <a:r>
              <a:rPr lang="zh-CN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(0</a:t>
            </a:r>
            <a:r>
              <a:rPr lang="zh-CN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+</a:t>
            </a:r>
            <a:r>
              <a:rPr lang="zh-CN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)</a:t>
            </a:r>
            <a:r>
              <a:rPr lang="zh-CN" altLang="zh-CN" sz="2400" b="1" dirty="0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 和 </a:t>
            </a:r>
            <a:r>
              <a:rPr lang="zh-CN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lang="zh-CN" altLang="zh-CN" sz="2800" b="1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L</a:t>
            </a:r>
            <a:r>
              <a:rPr lang="zh-CN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(0</a:t>
            </a:r>
            <a:r>
              <a:rPr lang="zh-CN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+</a:t>
            </a:r>
            <a:r>
              <a:rPr lang="zh-CN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)。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423490" y="3121301"/>
            <a:ext cx="50846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zh-CN" sz="2400" b="1" dirty="0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3. </a:t>
            </a:r>
            <a:r>
              <a:rPr lang="zh-CN" altLang="en-US" sz="2400" b="1" dirty="0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作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zh-CN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t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zh-CN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= 0</a:t>
            </a:r>
            <a:r>
              <a:rPr lang="zh-CN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+</a:t>
            </a:r>
            <a:r>
              <a:rPr lang="zh-CN" altLang="en-US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zh-CN" altLang="zh-CN" sz="2400" b="1" dirty="0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换路后</a:t>
            </a:r>
            <a:r>
              <a:rPr lang="zh-CN" altLang="en-US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zh-CN" sz="2400" b="1" dirty="0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等效电路。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77838" y="5741343"/>
            <a:ext cx="58993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zh-CN" sz="2400" b="1" dirty="0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4. 由</a:t>
            </a:r>
            <a:r>
              <a:rPr lang="en-US" altLang="zh-CN" sz="2400" b="1" dirty="0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lang="zh-CN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t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zh-CN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= 0</a:t>
            </a:r>
            <a:r>
              <a:rPr lang="zh-CN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+</a:t>
            </a:r>
            <a:r>
              <a:rPr lang="zh-CN" altLang="zh-CN" sz="2400" b="1" dirty="0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电路求其他各变量的</a:t>
            </a:r>
            <a:r>
              <a:rPr lang="zh-CN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初始</a:t>
            </a:r>
            <a:r>
              <a:rPr lang="zh-CN" altLang="zh-CN" sz="2400" b="1" dirty="0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值。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1163638" y="3673475"/>
            <a:ext cx="662622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>
                <a:latin typeface="仿宋_GB2312" pitchFamily="49" charset="-122"/>
                <a:ea typeface="仿宋_GB2312" pitchFamily="49" charset="-122"/>
              </a:rPr>
              <a:t>（</a:t>
            </a:r>
            <a:r>
              <a:rPr lang="en-US" altLang="zh-CN" sz="2400" b="1" dirty="0">
                <a:latin typeface="仿宋_GB2312" pitchFamily="49" charset="-122"/>
                <a:ea typeface="仿宋_GB2312" pitchFamily="49" charset="-122"/>
              </a:rPr>
              <a:t>1</a:t>
            </a:r>
            <a:r>
              <a:rPr lang="zh-CN" altLang="en-US" sz="2400" b="1" dirty="0">
                <a:latin typeface="仿宋_GB2312" pitchFamily="49" charset="-122"/>
                <a:ea typeface="仿宋_GB2312" pitchFamily="49" charset="-122"/>
              </a:rPr>
              <a:t>）</a:t>
            </a:r>
            <a:r>
              <a:rPr lang="zh-CN" altLang="zh-CN" sz="2400" b="1" dirty="0">
                <a:latin typeface="仿宋_GB2312" pitchFamily="49" charset="-122"/>
                <a:ea typeface="仿宋_GB2312" pitchFamily="49" charset="-122"/>
              </a:rPr>
              <a:t>电容：用电压等于</a:t>
            </a:r>
            <a:r>
              <a:rPr lang="zh-CN" altLang="zh-CN" sz="2800" b="1" i="1" dirty="0">
                <a:latin typeface="Times New Roman" panose="02020603050405020304" pitchFamily="18" charset="0"/>
                <a:ea typeface="仿宋_GB2312" pitchFamily="49" charset="-122"/>
              </a:rPr>
              <a:t>u</a:t>
            </a:r>
            <a:r>
              <a:rPr lang="zh-CN" altLang="zh-CN" sz="2800" b="1" i="1" baseline="-25000" dirty="0">
                <a:latin typeface="Times New Roman" panose="02020603050405020304" pitchFamily="18" charset="0"/>
                <a:ea typeface="仿宋_GB2312" pitchFamily="49" charset="-122"/>
              </a:rPr>
              <a:t>C</a:t>
            </a:r>
            <a:r>
              <a:rPr lang="zh-CN" altLang="zh-CN" sz="2400" b="1" dirty="0">
                <a:latin typeface="Times New Roman" panose="02020603050405020304" pitchFamily="18" charset="0"/>
                <a:ea typeface="仿宋_GB2312" pitchFamily="49" charset="-122"/>
              </a:rPr>
              <a:t>(0</a:t>
            </a:r>
            <a:r>
              <a:rPr lang="zh-CN" altLang="zh-CN" sz="2400" b="1" baseline="-25000" dirty="0">
                <a:latin typeface="Times New Roman" panose="02020603050405020304" pitchFamily="18" charset="0"/>
                <a:ea typeface="仿宋_GB2312" pitchFamily="49" charset="-122"/>
              </a:rPr>
              <a:t>+</a:t>
            </a:r>
            <a:r>
              <a:rPr lang="zh-CN" altLang="zh-CN" sz="2400" b="1" dirty="0">
                <a:latin typeface="Times New Roman" panose="02020603050405020304" pitchFamily="18" charset="0"/>
                <a:ea typeface="仿宋_GB2312" pitchFamily="49" charset="-122"/>
              </a:rPr>
              <a:t>)的电压源</a:t>
            </a:r>
            <a:r>
              <a:rPr lang="zh-CN" altLang="zh-CN" sz="2400" b="1" dirty="0">
                <a:latin typeface="仿宋_GB2312" pitchFamily="49" charset="-122"/>
                <a:ea typeface="仿宋_GB2312" pitchFamily="49" charset="-122"/>
              </a:rPr>
              <a:t>替代，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zh-CN" sz="2400" b="1" dirty="0">
                <a:latin typeface="仿宋_GB2312" pitchFamily="49" charset="-122"/>
                <a:ea typeface="仿宋_GB2312" pitchFamily="49" charset="-122"/>
              </a:rPr>
              <a:t>         </a:t>
            </a:r>
            <a:r>
              <a:rPr lang="en-US" altLang="zh-CN" sz="2400" b="1" dirty="0">
                <a:latin typeface="仿宋_GB2312" pitchFamily="49" charset="-122"/>
                <a:ea typeface="仿宋_GB2312" pitchFamily="49" charset="-122"/>
              </a:rPr>
              <a:t>  </a:t>
            </a:r>
            <a:r>
              <a:rPr lang="zh-CN" altLang="zh-CN" sz="2400" b="1" dirty="0">
                <a:latin typeface="仿宋_GB2312" pitchFamily="49" charset="-122"/>
                <a:ea typeface="仿宋_GB2312" pitchFamily="49" charset="-122"/>
              </a:rPr>
              <a:t>若</a:t>
            </a:r>
            <a:r>
              <a:rPr lang="zh-CN" altLang="zh-CN" sz="2800" b="1" i="1" dirty="0">
                <a:latin typeface="Times New Roman" panose="02020603050405020304" pitchFamily="18" charset="0"/>
                <a:ea typeface="仿宋_GB2312" pitchFamily="49" charset="-122"/>
              </a:rPr>
              <a:t>u</a:t>
            </a:r>
            <a:r>
              <a:rPr lang="zh-CN" altLang="zh-CN" sz="2800" b="1" i="1" baseline="-25000" dirty="0">
                <a:latin typeface="Times New Roman" panose="02020603050405020304" pitchFamily="18" charset="0"/>
                <a:ea typeface="仿宋_GB2312" pitchFamily="49" charset="-122"/>
              </a:rPr>
              <a:t>C</a:t>
            </a:r>
            <a:r>
              <a:rPr lang="zh-CN" altLang="zh-CN" sz="2400" b="1" dirty="0">
                <a:latin typeface="Times New Roman" panose="02020603050405020304" pitchFamily="18" charset="0"/>
                <a:ea typeface="仿宋_GB2312" pitchFamily="49" charset="-122"/>
              </a:rPr>
              <a:t>(0</a:t>
            </a:r>
            <a:r>
              <a:rPr lang="zh-CN" altLang="zh-CN" sz="2400" b="1" baseline="-25000" dirty="0">
                <a:latin typeface="Times New Roman" panose="02020603050405020304" pitchFamily="18" charset="0"/>
                <a:ea typeface="仿宋_GB2312" pitchFamily="49" charset="-122"/>
              </a:rPr>
              <a:t>+</a:t>
            </a:r>
            <a:r>
              <a:rPr lang="zh-CN" altLang="zh-CN" sz="2400" b="1" dirty="0">
                <a:latin typeface="Times New Roman" panose="02020603050405020304" pitchFamily="18" charset="0"/>
                <a:ea typeface="仿宋_GB2312" pitchFamily="49" charset="-122"/>
              </a:rPr>
              <a:t>)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zh-CN" altLang="zh-CN" sz="2400" b="1" dirty="0">
                <a:latin typeface="Times New Roman" panose="02020603050405020304" pitchFamily="18" charset="0"/>
                <a:ea typeface="仿宋_GB2312" pitchFamily="49" charset="-122"/>
              </a:rPr>
              <a:t>=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zh-CN" altLang="zh-CN" sz="2400" b="1" dirty="0">
                <a:latin typeface="Times New Roman" panose="02020603050405020304" pitchFamily="18" charset="0"/>
                <a:ea typeface="仿宋_GB2312" pitchFamily="49" charset="-122"/>
              </a:rPr>
              <a:t>0 </a:t>
            </a:r>
            <a:r>
              <a:rPr lang="zh-CN" altLang="zh-CN" sz="2400" b="1" dirty="0">
                <a:latin typeface="仿宋_GB2312" pitchFamily="49" charset="-122"/>
                <a:ea typeface="仿宋_GB2312" pitchFamily="49" charset="-122"/>
              </a:rPr>
              <a:t>，则电容等效为</a:t>
            </a:r>
            <a:r>
              <a:rPr lang="zh-CN" altLang="zh-CN" sz="2400" b="1" dirty="0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短路</a:t>
            </a:r>
            <a:r>
              <a:rPr lang="zh-CN" altLang="zh-CN" sz="2400" b="1" dirty="0">
                <a:latin typeface="仿宋_GB2312" pitchFamily="49" charset="-122"/>
                <a:ea typeface="仿宋_GB2312" pitchFamily="49" charset="-122"/>
              </a:rPr>
              <a:t>。</a:t>
            </a: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1163638" y="4692650"/>
            <a:ext cx="7180262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>
                <a:latin typeface="仿宋_GB2312" pitchFamily="49" charset="-122"/>
                <a:ea typeface="仿宋_GB2312" pitchFamily="49" charset="-122"/>
              </a:rPr>
              <a:t>（</a:t>
            </a:r>
            <a:r>
              <a:rPr lang="en-US" altLang="zh-CN" sz="2400" b="1" dirty="0">
                <a:latin typeface="仿宋_GB2312" pitchFamily="49" charset="-122"/>
                <a:ea typeface="仿宋_GB2312" pitchFamily="49" charset="-122"/>
              </a:rPr>
              <a:t>2</a:t>
            </a:r>
            <a:r>
              <a:rPr lang="zh-CN" altLang="en-US" sz="2400" b="1" dirty="0">
                <a:latin typeface="仿宋_GB2312" pitchFamily="49" charset="-122"/>
                <a:ea typeface="仿宋_GB2312" pitchFamily="49" charset="-122"/>
              </a:rPr>
              <a:t>）</a:t>
            </a:r>
            <a:r>
              <a:rPr lang="zh-CN" altLang="zh-CN" sz="2400" b="1" dirty="0">
                <a:latin typeface="仿宋_GB2312" pitchFamily="49" charset="-122"/>
                <a:ea typeface="仿宋_GB2312" pitchFamily="49" charset="-122"/>
              </a:rPr>
              <a:t>电感：用电流等于</a:t>
            </a:r>
            <a:r>
              <a:rPr lang="zh-CN" altLang="zh-CN" sz="2800" b="1" i="1" dirty="0"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lang="zh-CN" altLang="zh-CN" sz="2400" b="1" i="1" baseline="-25000" dirty="0">
                <a:latin typeface="Times New Roman" panose="02020603050405020304" pitchFamily="18" charset="0"/>
                <a:ea typeface="仿宋_GB2312" pitchFamily="49" charset="-122"/>
              </a:rPr>
              <a:t>L</a:t>
            </a:r>
            <a:r>
              <a:rPr lang="zh-CN" altLang="zh-CN" sz="2400" b="1" dirty="0">
                <a:latin typeface="Times New Roman" panose="02020603050405020304" pitchFamily="18" charset="0"/>
                <a:ea typeface="仿宋_GB2312" pitchFamily="49" charset="-122"/>
              </a:rPr>
              <a:t>(0</a:t>
            </a:r>
            <a:r>
              <a:rPr lang="zh-CN" altLang="zh-CN" sz="2400" b="1" baseline="-25000" dirty="0">
                <a:latin typeface="Times New Roman" panose="02020603050405020304" pitchFamily="18" charset="0"/>
                <a:ea typeface="仿宋_GB2312" pitchFamily="49" charset="-122"/>
              </a:rPr>
              <a:t>+</a:t>
            </a:r>
            <a:r>
              <a:rPr lang="zh-CN" altLang="zh-CN" sz="2400" b="1" dirty="0">
                <a:latin typeface="Times New Roman" panose="02020603050405020304" pitchFamily="18" charset="0"/>
                <a:ea typeface="仿宋_GB2312" pitchFamily="49" charset="-122"/>
              </a:rPr>
              <a:t>)</a:t>
            </a:r>
            <a:r>
              <a:rPr lang="zh-CN" altLang="zh-CN" sz="2400" b="1" dirty="0">
                <a:latin typeface="仿宋_GB2312" pitchFamily="49" charset="-122"/>
                <a:ea typeface="仿宋_GB2312" pitchFamily="49" charset="-122"/>
              </a:rPr>
              <a:t>电流源替代，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zh-CN" sz="2400" b="1" dirty="0">
                <a:latin typeface="仿宋_GB2312" pitchFamily="49" charset="-122"/>
                <a:ea typeface="仿宋_GB2312" pitchFamily="49" charset="-122"/>
              </a:rPr>
              <a:t>         </a:t>
            </a:r>
            <a:r>
              <a:rPr lang="en-US" altLang="zh-CN" sz="2400" b="1" dirty="0">
                <a:latin typeface="仿宋_GB2312" pitchFamily="49" charset="-122"/>
                <a:ea typeface="仿宋_GB2312" pitchFamily="49" charset="-122"/>
              </a:rPr>
              <a:t>  </a:t>
            </a:r>
            <a:r>
              <a:rPr lang="zh-CN" altLang="zh-CN" sz="2400" b="1" dirty="0">
                <a:latin typeface="仿宋_GB2312" pitchFamily="49" charset="-122"/>
                <a:ea typeface="仿宋_GB2312" pitchFamily="49" charset="-122"/>
              </a:rPr>
              <a:t>若</a:t>
            </a:r>
            <a:r>
              <a:rPr lang="zh-CN" altLang="zh-CN" sz="2800" b="1" i="1" dirty="0"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lang="zh-CN" altLang="zh-CN" sz="2400" b="1" i="1" baseline="-25000" dirty="0">
                <a:latin typeface="Times New Roman" panose="02020603050405020304" pitchFamily="18" charset="0"/>
                <a:ea typeface="仿宋_GB2312" pitchFamily="49" charset="-122"/>
              </a:rPr>
              <a:t>L</a:t>
            </a:r>
            <a:r>
              <a:rPr lang="zh-CN" altLang="zh-CN" sz="2400" b="1" dirty="0">
                <a:latin typeface="Times New Roman" panose="02020603050405020304" pitchFamily="18" charset="0"/>
                <a:ea typeface="仿宋_GB2312" pitchFamily="49" charset="-122"/>
              </a:rPr>
              <a:t>(0</a:t>
            </a:r>
            <a:r>
              <a:rPr lang="zh-CN" altLang="zh-CN" sz="2400" b="1" baseline="-25000" dirty="0">
                <a:latin typeface="Times New Roman" panose="02020603050405020304" pitchFamily="18" charset="0"/>
                <a:ea typeface="仿宋_GB2312" pitchFamily="49" charset="-122"/>
              </a:rPr>
              <a:t>+</a:t>
            </a:r>
            <a:r>
              <a:rPr lang="zh-CN" altLang="zh-CN" sz="2400" b="1" dirty="0">
                <a:latin typeface="Times New Roman" panose="02020603050405020304" pitchFamily="18" charset="0"/>
                <a:ea typeface="仿宋_GB2312" pitchFamily="49" charset="-122"/>
              </a:rPr>
              <a:t>)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zh-CN" altLang="zh-CN" sz="2400" b="1" dirty="0">
                <a:latin typeface="Times New Roman" panose="02020603050405020304" pitchFamily="18" charset="0"/>
                <a:ea typeface="仿宋_GB2312" pitchFamily="49" charset="-122"/>
              </a:rPr>
              <a:t>=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zh-CN" altLang="zh-CN" sz="2400" b="1" dirty="0">
                <a:latin typeface="Times New Roman" panose="02020603050405020304" pitchFamily="18" charset="0"/>
                <a:ea typeface="仿宋_GB2312" pitchFamily="49" charset="-122"/>
              </a:rPr>
              <a:t>0，则电感等效为</a:t>
            </a:r>
            <a:r>
              <a:rPr lang="zh-CN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开路</a:t>
            </a:r>
            <a:r>
              <a:rPr lang="zh-CN" altLang="zh-CN" sz="2400" b="1" dirty="0">
                <a:latin typeface="Times New Roman" panose="02020603050405020304" pitchFamily="18" charset="0"/>
                <a:ea typeface="仿宋_GB2312" pitchFamily="49" charset="-122"/>
              </a:rPr>
              <a:t>。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931863" y="3800475"/>
          <a:ext cx="463550" cy="163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0417" imgH="710891" progId="Equation.DSMT4">
                  <p:embed/>
                </p:oleObj>
              </mc:Choice>
              <mc:Fallback>
                <p:oleObj name="Equation" r:id="rId4" imgW="190417" imgH="710891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1863" y="3800475"/>
                        <a:ext cx="463550" cy="163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  <p:bldP spid="7" grpId="0" build="p" autoUpdateAnimBg="0"/>
      <p:bldP spid="8" grpId="0" autoUpdateAnimBg="0"/>
      <p:bldP spid="9" grpId="0" autoUpdateAnimBg="0"/>
      <p:bldP spid="10" grpId="0" autoUpdateAnimBg="0"/>
      <p:bldP spid="13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6725" y="692150"/>
            <a:ext cx="8196263" cy="1008063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130000"/>
              </a:lnSpc>
            </a:pPr>
            <a:r>
              <a:rPr lang="zh-CN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3-3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在图</a:t>
            </a:r>
            <a:r>
              <a:rPr lang="en-US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3.9</a:t>
            </a:r>
            <a:r>
              <a:rPr lang="zh-CN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）电路中，换路前电路已处于稳态，</a:t>
            </a:r>
            <a:r>
              <a:rPr lang="en-US" altLang="zh-CN" sz="2400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=0</a:t>
            </a:r>
            <a:r>
              <a:rPr lang="zh-CN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时将开关</a:t>
            </a:r>
            <a:r>
              <a:rPr lang="en-US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断开，求换路后</a:t>
            </a:r>
            <a:r>
              <a:rPr lang="en-US" altLang="zh-CN" sz="2400" i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400" baseline="-250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i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400" baseline="-250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</a:t>
            </a:r>
            <a:r>
              <a:rPr lang="zh-CN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i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baseline="-250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i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baseline="-250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</a:t>
            </a:r>
            <a:r>
              <a:rPr lang="zh-CN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的初始值。</a:t>
            </a:r>
            <a:endParaRPr lang="zh-CN" altLang="en-US" sz="2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Rectangle 13"/>
          <p:cNvSpPr>
            <a:spLocks noChangeArrowheads="1"/>
          </p:cNvSpPr>
          <p:nvPr/>
        </p:nvSpPr>
        <p:spPr bwMode="auto">
          <a:xfrm>
            <a:off x="684213" y="5129213"/>
            <a:ext cx="184150" cy="46196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431682" y="764630"/>
            <a:ext cx="1061362" cy="4320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+mn-ea"/>
              </a:rPr>
              <a:t>例</a:t>
            </a:r>
            <a:r>
              <a:rPr lang="en-US" altLang="zh-CN" sz="2400" b="1" dirty="0">
                <a:solidFill>
                  <a:schemeClr val="tx1"/>
                </a:solidFill>
                <a:latin typeface="+mn-ea"/>
              </a:rPr>
              <a:t>3-3</a:t>
            </a:r>
            <a:endParaRPr lang="zh-CN" altLang="en-US" sz="2400" b="1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3498500"/>
              </p:ext>
            </p:extLst>
          </p:nvPr>
        </p:nvGraphicFramePr>
        <p:xfrm>
          <a:off x="1371237" y="2446488"/>
          <a:ext cx="2663825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12531" imgH="242058" progId="Equation.DSMT4">
                  <p:embed/>
                </p:oleObj>
              </mc:Choice>
              <mc:Fallback>
                <p:oleObj name="Equation" r:id="rId3" imgW="1312531" imgH="242058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237" y="2446488"/>
                        <a:ext cx="2663825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1585412"/>
              </p:ext>
            </p:extLst>
          </p:nvPr>
        </p:nvGraphicFramePr>
        <p:xfrm>
          <a:off x="1331550" y="2951313"/>
          <a:ext cx="2576512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61590" imgH="433175" progId="Equation.DSMT4">
                  <p:embed/>
                </p:oleObj>
              </mc:Choice>
              <mc:Fallback>
                <p:oleObj name="Equation" r:id="rId5" imgW="1261590" imgH="43317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550" y="2951313"/>
                        <a:ext cx="2576512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179390" y="1836930"/>
            <a:ext cx="4385466" cy="46166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zh-CN" altLang="zh-CN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解：</a:t>
            </a:r>
            <a:r>
              <a:rPr lang="zh-CN" altLang="zh-CN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zh-CN" altLang="zh-CN" sz="2400" dirty="0">
                <a:latin typeface="Times New Roman" pitchFamily="18" charset="0"/>
                <a:cs typeface="Times New Roman" pitchFamily="18" charset="0"/>
              </a:rPr>
              <a:t>画出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=0</a:t>
            </a:r>
            <a:r>
              <a:rPr lang="en-US" altLang="zh-CN" sz="2400" baseline="-30000" dirty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等效电路：</a:t>
            </a:r>
            <a:endParaRPr lang="zh-CN" altLang="en-US" sz="2400" dirty="0"/>
          </a:p>
        </p:txBody>
      </p:sp>
      <p:pic>
        <p:nvPicPr>
          <p:cNvPr id="12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500" y="4150507"/>
            <a:ext cx="3839400" cy="2650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225" y="1567579"/>
            <a:ext cx="4168775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6725" y="692150"/>
            <a:ext cx="8196263" cy="1008063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130000"/>
              </a:lnSpc>
            </a:pPr>
            <a:r>
              <a:rPr lang="zh-CN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3-3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在图</a:t>
            </a:r>
            <a:r>
              <a:rPr lang="en-US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3.9</a:t>
            </a:r>
            <a:r>
              <a:rPr lang="zh-CN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）电路中，换路前电路已处于稳态，</a:t>
            </a:r>
            <a:r>
              <a:rPr lang="en-US" altLang="zh-CN" sz="2400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=0</a:t>
            </a:r>
            <a:r>
              <a:rPr lang="zh-CN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时将开关</a:t>
            </a:r>
            <a:r>
              <a:rPr lang="en-US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断开，求换路后</a:t>
            </a:r>
            <a:r>
              <a:rPr lang="en-US" altLang="zh-CN" sz="2400" i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400" baseline="-250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i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400" baseline="-250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</a:t>
            </a:r>
            <a:r>
              <a:rPr lang="zh-CN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i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baseline="-250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i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baseline="-250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</a:t>
            </a:r>
            <a:r>
              <a:rPr lang="zh-CN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的初始值。</a:t>
            </a:r>
            <a:endParaRPr lang="zh-CN" altLang="en-US" sz="2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225" y="1567579"/>
            <a:ext cx="4168775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13"/>
          <p:cNvSpPr>
            <a:spLocks noChangeArrowheads="1"/>
          </p:cNvSpPr>
          <p:nvPr/>
        </p:nvSpPr>
        <p:spPr bwMode="auto">
          <a:xfrm>
            <a:off x="684213" y="5129213"/>
            <a:ext cx="184150" cy="46196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431682" y="764630"/>
            <a:ext cx="1061362" cy="4320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+mn-ea"/>
              </a:rPr>
              <a:t>例</a:t>
            </a:r>
            <a:r>
              <a:rPr lang="en-US" altLang="zh-CN" sz="2400" b="1" dirty="0">
                <a:solidFill>
                  <a:schemeClr val="tx1"/>
                </a:solidFill>
                <a:latin typeface="+mn-ea"/>
              </a:rPr>
              <a:t>3-3</a:t>
            </a:r>
            <a:endParaRPr lang="zh-CN" altLang="en-US" sz="2400" b="1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1371237" y="2446488"/>
          <a:ext cx="2663825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12531" imgH="242058" progId="Equation.DSMT4">
                  <p:embed/>
                </p:oleObj>
              </mc:Choice>
              <mc:Fallback>
                <p:oleObj name="Equation" r:id="rId3" imgW="1312531" imgH="242058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237" y="2446488"/>
                        <a:ext cx="2663825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1331550" y="2951313"/>
          <a:ext cx="2576512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61590" imgH="433175" progId="Equation.DSMT4">
                  <p:embed/>
                </p:oleObj>
              </mc:Choice>
              <mc:Fallback>
                <p:oleObj name="Equation" r:id="rId5" imgW="1261590" imgH="43317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550" y="2951313"/>
                        <a:ext cx="2576512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179390" y="1836930"/>
            <a:ext cx="4385466" cy="46166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zh-CN" altLang="zh-CN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解：</a:t>
            </a:r>
            <a:r>
              <a:rPr lang="zh-CN" altLang="zh-CN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zh-CN" altLang="zh-CN" sz="2400" dirty="0">
                <a:latin typeface="Times New Roman" pitchFamily="18" charset="0"/>
                <a:cs typeface="Times New Roman" pitchFamily="18" charset="0"/>
              </a:rPr>
              <a:t>画出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=0</a:t>
            </a:r>
            <a:r>
              <a:rPr lang="en-US" altLang="zh-CN" sz="2400" baseline="-30000" dirty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等效电路：</a:t>
            </a:r>
            <a:endParaRPr lang="zh-CN" altLang="en-US" sz="2400" dirty="0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868363" y="3813048"/>
            <a:ext cx="4288281" cy="46166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zh-CN" altLang="zh-CN" sz="2400" dirty="0">
                <a:latin typeface="Times New Roman" pitchFamily="18" charset="0"/>
                <a:cs typeface="Times New Roman" pitchFamily="18" charset="0"/>
              </a:rPr>
              <a:t>画出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=0</a:t>
            </a:r>
            <a:r>
              <a:rPr lang="en-US" altLang="zh-CN" sz="2400" baseline="-3000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时的等效电路：</a:t>
            </a:r>
            <a:endParaRPr lang="zh-CN" altLang="en-US" sz="2400" dirty="0"/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684213" y="5129213"/>
            <a:ext cx="184150" cy="46196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 sz="2400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0270456"/>
              </p:ext>
            </p:extLst>
          </p:nvPr>
        </p:nvGraphicFramePr>
        <p:xfrm>
          <a:off x="323410" y="4455101"/>
          <a:ext cx="2851150" cy="79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464195" imgH="432833" progId="Equation.DSMT4">
                  <p:embed/>
                </p:oleObj>
              </mc:Choice>
              <mc:Fallback>
                <p:oleObj name="Equation" r:id="rId7" imgW="1464195" imgH="43283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410" y="4455101"/>
                        <a:ext cx="2851150" cy="798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5116402"/>
              </p:ext>
            </p:extLst>
          </p:nvPr>
        </p:nvGraphicFramePr>
        <p:xfrm>
          <a:off x="309212" y="5360194"/>
          <a:ext cx="4713288" cy="1220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374560" imgH="660240" progId="Equation.DSMT4">
                  <p:embed/>
                </p:oleObj>
              </mc:Choice>
              <mc:Fallback>
                <p:oleObj name="Equation" r:id="rId9" imgW="2374560" imgH="660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212" y="5360194"/>
                        <a:ext cx="4713288" cy="1220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Picture 1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869" y="3982835"/>
            <a:ext cx="3572675" cy="2754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02889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矩形 1"/>
          <p:cNvSpPr>
            <a:spLocks noChangeArrowheads="1"/>
          </p:cNvSpPr>
          <p:nvPr/>
        </p:nvSpPr>
        <p:spPr bwMode="auto">
          <a:xfrm>
            <a:off x="539750" y="727075"/>
            <a:ext cx="79787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3-4  </a:t>
            </a:r>
            <a:r>
              <a:rPr lang="zh-CN" altLang="zh-CN" sz="24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试求图</a:t>
            </a:r>
            <a:r>
              <a:rPr lang="en-US" altLang="zh-CN" sz="24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3.10</a:t>
            </a:r>
            <a:r>
              <a:rPr lang="zh-CN" altLang="zh-CN" sz="24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zh-CN" sz="24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）电路中电流</a:t>
            </a:r>
            <a:r>
              <a:rPr lang="en-US" altLang="zh-CN" sz="2400" b="1" i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zh-CN" sz="24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的初始值。换路前电路已处于稳态。</a:t>
            </a:r>
            <a:endParaRPr lang="zh-CN" altLang="en-US" sz="2400" b="1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765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837" y="1382713"/>
            <a:ext cx="4351338" cy="262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837" y="4103117"/>
            <a:ext cx="4351337" cy="2646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8783306"/>
              </p:ext>
            </p:extLst>
          </p:nvPr>
        </p:nvGraphicFramePr>
        <p:xfrm>
          <a:off x="425272" y="2654301"/>
          <a:ext cx="3921125" cy="1208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82600" imgH="660240" progId="Equation.DSMT4">
                  <p:embed/>
                </p:oleObj>
              </mc:Choice>
              <mc:Fallback>
                <p:oleObj name="Equation" r:id="rId6" imgW="2082600" imgH="66024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272" y="2654301"/>
                        <a:ext cx="3921125" cy="1208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425272" y="1608670"/>
            <a:ext cx="3194050" cy="830997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zh-CN" altLang="zh-CN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解</a:t>
            </a:r>
            <a:r>
              <a:rPr lang="zh-CN" altLang="zh-CN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： </a:t>
            </a:r>
            <a:endParaRPr lang="en-US" altLang="zh-CN" sz="24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0" hangingPunct="0">
              <a:defRPr/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zh-CN" altLang="zh-CN" sz="2400" dirty="0">
                <a:latin typeface="Times New Roman" pitchFamily="18" charset="0"/>
                <a:cs typeface="Times New Roman" pitchFamily="18" charset="0"/>
              </a:rPr>
              <a:t>画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=0</a:t>
            </a:r>
            <a:r>
              <a:rPr lang="en-US" altLang="zh-CN" sz="2400" baseline="-30000" dirty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电路</a:t>
            </a:r>
            <a:endParaRPr lang="zh-CN" altLang="en-US" sz="2400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3685212"/>
              </p:ext>
            </p:extLst>
          </p:nvPr>
        </p:nvGraphicFramePr>
        <p:xfrm>
          <a:off x="453174" y="4005263"/>
          <a:ext cx="4086225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134200" imgH="393635" progId="Equation.DSMT4">
                  <p:embed/>
                </p:oleObj>
              </mc:Choice>
              <mc:Fallback>
                <p:oleObj name="Equation" r:id="rId8" imgW="2134200" imgH="393635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174" y="4005263"/>
                        <a:ext cx="4086225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431682" y="692620"/>
            <a:ext cx="1061362" cy="4320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+mn-ea"/>
              </a:rPr>
              <a:t>例</a:t>
            </a:r>
            <a:r>
              <a:rPr lang="en-US" altLang="zh-CN" sz="2400" b="1" dirty="0">
                <a:solidFill>
                  <a:schemeClr val="tx1"/>
                </a:solidFill>
                <a:latin typeface="+mn-ea"/>
              </a:rPr>
              <a:t>3-4</a:t>
            </a:r>
            <a:endParaRPr lang="zh-CN" altLang="en-US" sz="2400" b="1" dirty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3" y="1052513"/>
            <a:ext cx="4608512" cy="576262"/>
          </a:xfrm>
        </p:spPr>
        <p:txBody>
          <a:bodyPr/>
          <a:lstStyle/>
          <a:p>
            <a:pPr eaLnBrk="1" hangingPunct="1"/>
            <a:r>
              <a:rPr lang="zh-CN" altLang="en-US" sz="3200" b="1" dirty="0">
                <a:latin typeface="隶书" panose="02010509060101010101" pitchFamily="49" charset="-122"/>
                <a:ea typeface="隶书" panose="02010509060101010101" pitchFamily="49" charset="-122"/>
              </a:rPr>
              <a:t>第</a:t>
            </a:r>
            <a:r>
              <a:rPr lang="en-US" altLang="zh-CN" sz="3200" b="1" dirty="0">
                <a:latin typeface="隶书" panose="02010509060101010101" pitchFamily="49" charset="-122"/>
                <a:ea typeface="隶书" panose="02010509060101010101" pitchFamily="49" charset="-122"/>
              </a:rPr>
              <a:t>3</a:t>
            </a:r>
            <a:r>
              <a:rPr lang="zh-CN" altLang="en-US" sz="3200" b="1" dirty="0">
                <a:latin typeface="隶书" panose="02010509060101010101" pitchFamily="49" charset="-122"/>
                <a:ea typeface="隶书" panose="02010509060101010101" pitchFamily="49" charset="-122"/>
              </a:rPr>
              <a:t>章  动态电路分析</a:t>
            </a:r>
            <a:endParaRPr lang="zh-CN" altLang="en-US" sz="32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3076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187530" y="3081520"/>
            <a:ext cx="684095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3508F2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掌握动态元件电容、电感的伏安关系</a:t>
            </a:r>
            <a:r>
              <a:rPr lang="en-US" altLang="zh-CN" sz="2000" b="1" dirty="0">
                <a:solidFill>
                  <a:srgbClr val="3508F2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;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3508F2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理解和掌握换路定律，并能运用换路定律求解电路的初始值</a:t>
            </a:r>
            <a:r>
              <a:rPr lang="en-US" altLang="zh-CN" sz="2000" b="1" dirty="0">
                <a:solidFill>
                  <a:srgbClr val="3508F2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;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3508F2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了解一阶电路三种响应的表达式及求解方法，理解时间常数</a:t>
            </a:r>
            <a:r>
              <a:rPr lang="en-US" altLang="zh-CN" sz="2000" b="1" dirty="0">
                <a:solidFill>
                  <a:srgbClr val="3508F2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τ </a:t>
            </a:r>
            <a:r>
              <a:rPr lang="zh-CN" altLang="en-US" sz="2000" b="1" dirty="0">
                <a:solidFill>
                  <a:srgbClr val="3508F2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的定义及计算</a:t>
            </a:r>
            <a:r>
              <a:rPr lang="en-US" altLang="zh-CN" sz="2000" b="1" dirty="0">
                <a:solidFill>
                  <a:srgbClr val="3508F2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;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3508F2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熟练掌握求解一阶动态电路响应的三要素法。</a:t>
            </a:r>
            <a:endParaRPr lang="zh-CN" altLang="en-US" sz="2400" b="1" dirty="0">
              <a:solidFill>
                <a:srgbClr val="3508F2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7530" y="2494518"/>
            <a:ext cx="2040943" cy="49314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本章学习目标</a:t>
            </a:r>
          </a:p>
        </p:txBody>
      </p:sp>
    </p:spTree>
    <p:extLst>
      <p:ext uri="{BB962C8B-B14F-4D97-AF65-F5344CB8AC3E}">
        <p14:creationId xmlns:p14="http://schemas.microsoft.com/office/powerpoint/2010/main" val="825723737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467" y="140030"/>
            <a:ext cx="3614011" cy="217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431682" y="1340710"/>
            <a:ext cx="3194050" cy="830997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zh-CN" altLang="zh-CN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解</a:t>
            </a:r>
            <a:r>
              <a:rPr lang="zh-CN" altLang="zh-CN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： </a:t>
            </a:r>
            <a:endParaRPr lang="en-US" altLang="zh-CN" sz="24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0" hangingPunct="0">
              <a:defRPr/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zh-CN" altLang="zh-CN" sz="2400" dirty="0">
                <a:latin typeface="Times New Roman" pitchFamily="18" charset="0"/>
                <a:cs typeface="Times New Roman" pitchFamily="18" charset="0"/>
              </a:rPr>
              <a:t>画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=0</a:t>
            </a:r>
            <a:r>
              <a:rPr lang="en-US" altLang="zh-CN" sz="2400" baseline="-30000" dirty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电路</a:t>
            </a:r>
            <a:endParaRPr lang="zh-CN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431682" y="692620"/>
            <a:ext cx="1061362" cy="4320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+mn-ea"/>
              </a:rPr>
              <a:t>例</a:t>
            </a:r>
            <a:r>
              <a:rPr lang="en-US" altLang="zh-CN" sz="2400" b="1" dirty="0">
                <a:solidFill>
                  <a:schemeClr val="tx1"/>
                </a:solidFill>
                <a:latin typeface="+mn-ea"/>
              </a:rPr>
              <a:t>3-4</a:t>
            </a:r>
            <a:endParaRPr lang="zh-CN" altLang="en-US" sz="24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1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860" y="2420115"/>
            <a:ext cx="3565226" cy="2258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9759916"/>
              </p:ext>
            </p:extLst>
          </p:nvPr>
        </p:nvGraphicFramePr>
        <p:xfrm>
          <a:off x="812382" y="5819369"/>
          <a:ext cx="38862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80300" imgH="393635" progId="Equation.DSMT4">
                  <p:embed/>
                </p:oleObj>
              </mc:Choice>
              <mc:Fallback>
                <p:oleObj name="Equation" r:id="rId6" imgW="1880300" imgH="39363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382" y="5819369"/>
                        <a:ext cx="3886200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466354" y="2281057"/>
            <a:ext cx="3992562" cy="46196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zh-CN" altLang="zh-CN" sz="2400" dirty="0">
                <a:latin typeface="Times New Roman" pitchFamily="18" charset="0"/>
                <a:cs typeface="Times New Roman" pitchFamily="18" charset="0"/>
              </a:rPr>
              <a:t>画出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=0</a:t>
            </a:r>
            <a:r>
              <a:rPr lang="en-US" altLang="zh-CN" sz="2400" baseline="-3000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等效电路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(c)</a:t>
            </a:r>
            <a:endParaRPr lang="zh-CN" altLang="en-US" sz="2400" dirty="0"/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458937" y="3467914"/>
            <a:ext cx="4870945" cy="46166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eaLnBrk="0" hangingPunct="0"/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zh-CN" altLang="zh-CN" sz="2400" dirty="0">
                <a:latin typeface="Times New Roman" pitchFamily="18" charset="0"/>
                <a:cs typeface="Times New Roman" pitchFamily="18" charset="0"/>
              </a:rPr>
              <a:t>进一步将电路进行等效变换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(d)</a:t>
            </a: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1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388" y="4597555"/>
            <a:ext cx="3471612" cy="224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矩形 16"/>
          <p:cNvSpPr>
            <a:spLocks noChangeArrowheads="1"/>
          </p:cNvSpPr>
          <p:nvPr/>
        </p:nvSpPr>
        <p:spPr bwMode="auto">
          <a:xfrm>
            <a:off x="635094" y="4060869"/>
            <a:ext cx="4885530" cy="101566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anchor="ctr">
            <a:spAutoFit/>
          </a:bodyPr>
          <a:lstStyle/>
          <a:p>
            <a:pPr marL="342900" indent="-342900" eaLnBrk="0" hangingPunct="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理想电压源并联电阻，该电阻可忽略；</a:t>
            </a:r>
            <a:endParaRPr lang="en-US" altLang="zh-CN" sz="20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eaLnBrk="0" hangingPunct="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理想电流源串联电阻，该电阻可忽略；</a:t>
            </a: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458937" y="5339500"/>
            <a:ext cx="4870945" cy="46166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eaLnBrk="0" hangingPunct="0"/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）计算</a:t>
            </a:r>
          </a:p>
        </p:txBody>
      </p:sp>
    </p:spTree>
    <p:extLst>
      <p:ext uri="{BB962C8B-B14F-4D97-AF65-F5344CB8AC3E}">
        <p14:creationId xmlns:p14="http://schemas.microsoft.com/office/powerpoint/2010/main" val="5014268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 animBg="1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06588" y="549275"/>
            <a:ext cx="5256212" cy="576263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130000"/>
              </a:lnSpc>
            </a:pPr>
            <a:r>
              <a:rPr lang="en-US" altLang="zh-CN" b="1">
                <a:latin typeface="隶书" panose="02010509060101010101" pitchFamily="49" charset="-122"/>
                <a:ea typeface="隶书" panose="02010509060101010101" pitchFamily="49" charset="-122"/>
              </a:rPr>
              <a:t>3.3 </a:t>
            </a:r>
            <a:r>
              <a:rPr lang="zh-CN" altLang="en-US" b="1">
                <a:latin typeface="隶书" panose="02010509060101010101" pitchFamily="49" charset="-122"/>
                <a:ea typeface="隶书" panose="02010509060101010101" pitchFamily="49" charset="-122"/>
              </a:rPr>
              <a:t>一阶电路的零输入响应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539440" y="1556740"/>
            <a:ext cx="7506486" cy="3600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在含有</a:t>
            </a:r>
            <a:r>
              <a:rPr lang="zh-CN" altLang="en-US" sz="24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一个动态元件</a:t>
            </a:r>
            <a:r>
              <a:rPr lang="zh-CN" altLang="en-US" sz="2400" b="1" dirty="0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的电路中，描述电路的方程是</a:t>
            </a:r>
            <a:r>
              <a:rPr lang="zh-CN" altLang="en-US" sz="24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一阶微分方程</a:t>
            </a:r>
            <a:r>
              <a:rPr lang="zh-CN" altLang="en-US" sz="2400" b="1" dirty="0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，这种电路称为</a:t>
            </a:r>
            <a:r>
              <a:rPr lang="zh-CN" altLang="en-US" sz="24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一阶电路</a:t>
            </a:r>
            <a:r>
              <a:rPr lang="zh-CN" altLang="en-US" sz="2400" b="1" dirty="0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。包括：</a:t>
            </a:r>
            <a:endParaRPr lang="en-US" altLang="zh-CN" sz="2400" b="1" dirty="0">
              <a:solidFill>
                <a:srgbClr val="0000FF"/>
              </a:solidFill>
              <a:latin typeface="仿宋_GB2312" pitchFamily="49" charset="-122"/>
              <a:ea typeface="仿宋_GB2312" pitchFamily="49" charset="-122"/>
            </a:endParaRPr>
          </a:p>
          <a:p>
            <a:pPr marL="1085850" lvl="1" indent="-342900" eaLnBrk="1" hangingPunct="1">
              <a:spcBef>
                <a:spcPct val="50000"/>
              </a:spcBef>
              <a:buClrTx/>
            </a:pPr>
            <a:r>
              <a:rPr lang="zh-CN" altLang="en-US" sz="2000" b="1" dirty="0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一阶</a:t>
            </a:r>
            <a:r>
              <a:rPr lang="en-US" altLang="zh-CN" sz="2000" b="1" dirty="0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RC</a:t>
            </a:r>
            <a:r>
              <a:rPr lang="zh-CN" altLang="en-US" sz="2000" b="1" dirty="0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电路</a:t>
            </a:r>
            <a:endParaRPr lang="en-US" altLang="zh-CN" sz="2000" b="1" dirty="0">
              <a:solidFill>
                <a:srgbClr val="0000FF"/>
              </a:solidFill>
              <a:latin typeface="仿宋_GB2312" pitchFamily="49" charset="-122"/>
              <a:ea typeface="仿宋_GB2312" pitchFamily="49" charset="-122"/>
            </a:endParaRPr>
          </a:p>
          <a:p>
            <a:pPr marL="1085850" lvl="1" indent="-342900" eaLnBrk="1" hangingPunct="1">
              <a:spcBef>
                <a:spcPct val="50000"/>
              </a:spcBef>
              <a:buClrTx/>
            </a:pPr>
            <a:r>
              <a:rPr lang="zh-CN" altLang="en-US" sz="2000" b="1" dirty="0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一阶</a:t>
            </a:r>
            <a:r>
              <a:rPr lang="en-US" altLang="zh-CN" sz="2000" b="1" dirty="0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RL</a:t>
            </a:r>
            <a:r>
              <a:rPr lang="zh-CN" altLang="en-US" sz="2000" b="1" dirty="0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电路</a:t>
            </a:r>
          </a:p>
          <a:p>
            <a:pPr marL="342900" indent="-342900" eaLnBrk="1" hangingPunct="1">
              <a:spcBef>
                <a:spcPct val="50000"/>
              </a:spcBef>
              <a:buClrTx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在含有储能元件的电路中，电路的响应不仅取决于</a:t>
            </a:r>
            <a:r>
              <a:rPr lang="zh-CN" altLang="en-US" sz="24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外加电源激励</a:t>
            </a:r>
            <a:r>
              <a:rPr lang="zh-CN" altLang="en-US" sz="2400" b="1" dirty="0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，还取决于储能元件的</a:t>
            </a:r>
            <a:r>
              <a:rPr lang="zh-CN" altLang="en-US" sz="24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初始储能</a:t>
            </a:r>
            <a:r>
              <a:rPr lang="zh-CN" altLang="en-US" sz="2400" b="1" dirty="0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，即电容电压和电感电流的初始值。</a:t>
            </a:r>
            <a:endParaRPr lang="en-US" altLang="zh-CN" sz="2400" b="1" dirty="0">
              <a:solidFill>
                <a:srgbClr val="0000FF"/>
              </a:solidFill>
              <a:latin typeface="仿宋_GB2312" pitchFamily="49" charset="-122"/>
              <a:ea typeface="仿宋_GB2312" pitchFamily="49" charset="-122"/>
            </a:endParaRPr>
          </a:p>
          <a:p>
            <a:pPr marL="342900" indent="-342900" eaLnBrk="1" hangingPunct="1">
              <a:spcBef>
                <a:spcPct val="50000"/>
              </a:spcBef>
              <a:buClrTx/>
              <a:buFont typeface="Wingdings" panose="05000000000000000000" pitchFamily="2" charset="2"/>
              <a:buChar char="n"/>
            </a:pPr>
            <a:endParaRPr lang="en-US" altLang="zh-CN" sz="2400" b="1" dirty="0">
              <a:solidFill>
                <a:srgbClr val="0000FF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539440" y="4653170"/>
            <a:ext cx="2089150" cy="4603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zh-CN" sz="2400" b="1" dirty="0">
                <a:solidFill>
                  <a:srgbClr val="0000FF"/>
                </a:solidFill>
                <a:latin typeface="Arial" panose="020B0604020202020204" pitchFamily="34" charset="0"/>
                <a:ea typeface="仿宋_GB2312" pitchFamily="49" charset="-122"/>
              </a:rPr>
              <a:t>零输入响应</a:t>
            </a: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539440" y="5445280"/>
            <a:ext cx="2089150" cy="4603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zh-CN" sz="2400" b="1" dirty="0">
                <a:solidFill>
                  <a:srgbClr val="0000FF"/>
                </a:solidFill>
                <a:latin typeface="Arial" panose="020B0604020202020204" pitchFamily="34" charset="0"/>
                <a:ea typeface="仿宋_GB2312" pitchFamily="49" charset="-122"/>
              </a:rPr>
              <a:t>零</a:t>
            </a: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仿宋_GB2312" pitchFamily="49" charset="-122"/>
              </a:rPr>
              <a:t>状态</a:t>
            </a:r>
            <a:r>
              <a:rPr lang="zh-CN" altLang="zh-CN" sz="2400" b="1" dirty="0">
                <a:solidFill>
                  <a:srgbClr val="0000FF"/>
                </a:solidFill>
                <a:latin typeface="Arial" panose="020B0604020202020204" pitchFamily="34" charset="0"/>
                <a:ea typeface="仿宋_GB2312" pitchFamily="49" charset="-122"/>
              </a:rPr>
              <a:t>响应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utoUpdateAnimBg="0"/>
      <p:bldP spid="20" grpId="0" animBg="1" autoUpdateAnimBg="0"/>
      <p:bldP spid="7" grpId="0" animBg="1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539440" y="1556740"/>
            <a:ext cx="3704653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若换路后电路的</a:t>
            </a:r>
            <a:r>
              <a:rPr lang="zh-CN" altLang="en-US" sz="24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外加电源激励为零，</a:t>
            </a:r>
            <a:r>
              <a:rPr lang="zh-CN" altLang="en-US" sz="2400" b="1" dirty="0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仅由储能元件的初始储能所产生的电路响应。</a:t>
            </a:r>
            <a:endParaRPr lang="zh-CN" altLang="zh-CN" sz="2400" b="1" dirty="0">
              <a:solidFill>
                <a:srgbClr val="0000FF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22" y="3717040"/>
            <a:ext cx="3776663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611450" y="1025254"/>
            <a:ext cx="2089150" cy="4603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zh-CN" sz="2400" b="1" dirty="0">
                <a:solidFill>
                  <a:srgbClr val="0000FF"/>
                </a:solidFill>
                <a:latin typeface="Arial" panose="020B0604020202020204" pitchFamily="34" charset="0"/>
                <a:ea typeface="仿宋_GB2312" pitchFamily="49" charset="-122"/>
              </a:rPr>
              <a:t>零输入响应</a:t>
            </a: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4716020" y="1004714"/>
            <a:ext cx="2089150" cy="4603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zh-CN" sz="2400" b="1" dirty="0">
                <a:solidFill>
                  <a:srgbClr val="0000FF"/>
                </a:solidFill>
                <a:latin typeface="Arial" panose="020B0604020202020204" pitchFamily="34" charset="0"/>
                <a:ea typeface="仿宋_GB2312" pitchFamily="49" charset="-122"/>
              </a:rPr>
              <a:t>零</a:t>
            </a: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仿宋_GB2312" pitchFamily="49" charset="-122"/>
              </a:rPr>
              <a:t>状态</a:t>
            </a:r>
            <a:r>
              <a:rPr lang="zh-CN" altLang="zh-CN" sz="2400" b="1" dirty="0">
                <a:solidFill>
                  <a:srgbClr val="0000FF"/>
                </a:solidFill>
                <a:latin typeface="Arial" panose="020B0604020202020204" pitchFamily="34" charset="0"/>
                <a:ea typeface="仿宋_GB2312" pitchFamily="49" charset="-122"/>
              </a:rPr>
              <a:t>响应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595" y="3566844"/>
            <a:ext cx="3931975" cy="2479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4644010" y="1556740"/>
            <a:ext cx="38735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 eaLnBrk="1" hangingPunct="1">
              <a:spcBef>
                <a:spcPct val="50000"/>
              </a:spcBef>
              <a:buClrTx/>
              <a:buFont typeface="Wingdings" panose="05000000000000000000" pitchFamily="2" charset="2"/>
              <a:buChar char="n"/>
              <a:defRPr sz="2400" b="1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/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/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/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9pPr>
          </a:lstStyle>
          <a:p>
            <a:r>
              <a:rPr lang="zh-CN" altLang="zh-CN" dirty="0"/>
              <a:t>动态元件初始能量为零，换路后由</a:t>
            </a:r>
            <a:r>
              <a:rPr lang="zh-CN" altLang="zh-CN" dirty="0">
                <a:solidFill>
                  <a:srgbClr val="FF1D1D"/>
                </a:solidFill>
              </a:rPr>
              <a:t>外加激励</a:t>
            </a:r>
            <a:r>
              <a:rPr lang="zh-CN" altLang="zh-CN" dirty="0"/>
              <a:t>(独立电源)作用所产生的响应</a:t>
            </a:r>
            <a:r>
              <a:rPr lang="zh-CN" altLang="en-US" dirty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9914264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7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7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788" y="4456113"/>
            <a:ext cx="2381250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813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013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06588" y="549275"/>
            <a:ext cx="5256212" cy="576263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130000"/>
              </a:lnSpc>
            </a:pPr>
            <a:r>
              <a:rPr lang="en-US" altLang="zh-CN" b="1">
                <a:latin typeface="隶书" panose="02010509060101010101" pitchFamily="49" charset="-122"/>
                <a:ea typeface="隶书" panose="02010509060101010101" pitchFamily="49" charset="-122"/>
              </a:rPr>
              <a:t>3.3 </a:t>
            </a:r>
            <a:r>
              <a:rPr lang="zh-CN" altLang="en-US" b="1">
                <a:latin typeface="隶书" panose="02010509060101010101" pitchFamily="49" charset="-122"/>
                <a:ea typeface="隶书" panose="02010509060101010101" pitchFamily="49" charset="-122"/>
              </a:rPr>
              <a:t>一阶电路的零输入响应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3200400" y="1279525"/>
            <a:ext cx="55435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zh-CN" sz="2400" b="1" dirty="0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换路后</a:t>
            </a:r>
            <a:r>
              <a:rPr lang="zh-CN" altLang="zh-CN" sz="24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外输入激励为零</a:t>
            </a:r>
            <a:r>
              <a:rPr lang="zh-CN" altLang="zh-CN" sz="2400" b="1" dirty="0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，仅由动态元件初始储能所产生的响应。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320675" y="2287588"/>
            <a:ext cx="496252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zh-CN" sz="2800" b="1" dirty="0">
                <a:latin typeface="仿宋_GB2312" pitchFamily="49" charset="-122"/>
                <a:ea typeface="仿宋_GB2312" pitchFamily="49" charset="-122"/>
              </a:rPr>
              <a:t>1. </a:t>
            </a:r>
            <a:r>
              <a:rPr lang="zh-CN" altLang="zh-CN" sz="2800" b="1" dirty="0"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zh-CN" altLang="en-US" sz="2800" b="1" dirty="0">
                <a:latin typeface="Times New Roman" panose="02020603050405020304" pitchFamily="18" charset="0"/>
                <a:ea typeface="仿宋_GB2312" pitchFamily="49" charset="-122"/>
              </a:rPr>
              <a:t>一阶</a:t>
            </a:r>
            <a:r>
              <a:rPr lang="zh-CN" altLang="zh-CN" sz="2800" b="1" dirty="0">
                <a:latin typeface="Times New Roman" panose="02020603050405020304" pitchFamily="18" charset="0"/>
                <a:ea typeface="仿宋_GB2312" pitchFamily="49" charset="-122"/>
              </a:rPr>
              <a:t>RC</a:t>
            </a:r>
            <a:r>
              <a:rPr lang="zh-CN" altLang="zh-CN" sz="2800" b="1" dirty="0">
                <a:latin typeface="仿宋_GB2312" pitchFamily="49" charset="-122"/>
                <a:ea typeface="仿宋_GB2312" pitchFamily="49" charset="-122"/>
              </a:rPr>
              <a:t>电路的零输入响应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330200" y="2976563"/>
            <a:ext cx="15843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zh-CN" sz="2800" b="1">
                <a:solidFill>
                  <a:srgbClr val="0000FF"/>
                </a:solidFill>
                <a:latin typeface="Times New Roman" panose="02020603050405020304" pitchFamily="18" charset="0"/>
              </a:rPr>
              <a:t>初始值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82600" y="1489075"/>
            <a:ext cx="2089150" cy="4603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zh-CN"/>
            </a:defPPr>
            <a:lvl1pPr eaLnBrk="1" hangingPunct="1">
              <a:spcBef>
                <a:spcPct val="50000"/>
              </a:spcBef>
              <a:buClrTx/>
              <a:buFontTx/>
              <a:buNone/>
              <a:defRPr sz="2400" b="1">
                <a:solidFill>
                  <a:srgbClr val="0000FF"/>
                </a:solidFill>
                <a:latin typeface="Arial" panose="020B0604020202020204" pitchFamily="34" charset="0"/>
                <a:ea typeface="仿宋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/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/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/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9pPr>
          </a:lstStyle>
          <a:p>
            <a:r>
              <a:rPr lang="zh-CN" altLang="zh-CN" dirty="0"/>
              <a:t>零输入响应</a:t>
            </a:r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>
            <a:off x="2757488" y="1550988"/>
            <a:ext cx="433387" cy="287337"/>
          </a:xfrm>
          <a:prstGeom prst="rightArrow">
            <a:avLst>
              <a:gd name="adj1" fmla="val 50000"/>
              <a:gd name="adj2" fmla="val 37707"/>
            </a:avLst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400" b="1">
              <a:solidFill>
                <a:srgbClr val="FFFF00"/>
              </a:solidFill>
              <a:latin typeface="Arial" panose="020B0604020202020204" pitchFamily="34" charset="0"/>
              <a:ea typeface="仿宋_GB2312" pitchFamily="49" charset="-122"/>
            </a:endParaRPr>
          </a:p>
        </p:txBody>
      </p:sp>
      <p:sp>
        <p:nvSpPr>
          <p:cNvPr id="41" name="Text Box 40"/>
          <p:cNvSpPr txBox="1">
            <a:spLocks noChangeArrowheads="1"/>
          </p:cNvSpPr>
          <p:nvPr/>
        </p:nvSpPr>
        <p:spPr bwMode="auto">
          <a:xfrm>
            <a:off x="1625600" y="2976563"/>
            <a:ext cx="3149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u</a:t>
            </a:r>
            <a:r>
              <a:rPr lang="zh-CN" altLang="zh-CN" sz="2800" b="1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C</a:t>
            </a:r>
            <a:r>
              <a:rPr lang="zh-CN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 (0</a:t>
            </a:r>
            <a:r>
              <a:rPr lang="zh-CN" altLang="zh-CN" sz="28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+</a:t>
            </a:r>
            <a:r>
              <a:rPr lang="zh-CN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)=</a:t>
            </a:r>
            <a:r>
              <a:rPr lang="zh-CN" altLang="zh-CN" sz="2400" b="1" dirty="0">
                <a:solidFill>
                  <a:srgbClr val="0000FF"/>
                </a:solidFill>
                <a:latin typeface="Arial" panose="020B0604020202020204" pitchFamily="34" charset="0"/>
                <a:ea typeface="仿宋_GB2312" pitchFamily="49" charset="-122"/>
              </a:rPr>
              <a:t> </a:t>
            </a:r>
            <a:r>
              <a:rPr lang="zh-CN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</a:rPr>
              <a:t>u</a:t>
            </a:r>
            <a:r>
              <a:rPr lang="zh-CN" altLang="zh-CN" sz="2800" b="1" i="1" baseline="-25000" dirty="0">
                <a:solidFill>
                  <a:srgbClr val="0000FF"/>
                </a:solidFill>
                <a:latin typeface="Times New Roman" panose="02020603050405020304" pitchFamily="18" charset="0"/>
              </a:rPr>
              <a:t>C</a:t>
            </a:r>
            <a:r>
              <a:rPr lang="zh-CN" altLang="zh-CN" sz="2800" b="1" baseline="-25000" dirty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zh-CN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(0</a:t>
            </a:r>
            <a:r>
              <a:rPr lang="zh-CN" altLang="zh-CN" sz="2800" b="1" baseline="-250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-</a:t>
            </a:r>
            <a:r>
              <a:rPr lang="zh-CN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)=</a:t>
            </a:r>
            <a:r>
              <a:rPr lang="zh-CN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</a:rPr>
              <a:t>U</a:t>
            </a:r>
            <a:r>
              <a:rPr lang="zh-CN" altLang="zh-CN" sz="2800" b="1" baseline="-25000" dirty="0">
                <a:solidFill>
                  <a:srgbClr val="0000FF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42" name="Text Box 41"/>
          <p:cNvSpPr txBox="1">
            <a:spLocks noChangeArrowheads="1"/>
          </p:cNvSpPr>
          <p:nvPr/>
        </p:nvSpPr>
        <p:spPr bwMode="auto">
          <a:xfrm>
            <a:off x="536575" y="3644900"/>
            <a:ext cx="41767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zh-CN" sz="2800" b="1" i="1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t </a:t>
            </a:r>
            <a:r>
              <a: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≥ </a:t>
            </a:r>
            <a:r>
              <a:rPr lang="zh-CN" altLang="zh-CN" sz="2800" b="1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0电路的微分方程</a:t>
            </a:r>
            <a:endParaRPr lang="zh-CN" altLang="zh-CN" sz="2800" b="1" baseline="-2500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200" y="2108200"/>
            <a:ext cx="3776663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343025" y="4219575"/>
          <a:ext cx="1631950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13246" imgH="229322" progId="Equation.DSMT4">
                  <p:embed/>
                </p:oleObj>
              </mc:Choice>
              <mc:Fallback>
                <p:oleObj name="Equation" r:id="rId6" imgW="713246" imgH="22932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3025" y="4219575"/>
                        <a:ext cx="1631950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562100" y="4826000"/>
          <a:ext cx="1119188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97743" imgH="229867" progId="Equation.DSMT4">
                  <p:embed/>
                </p:oleObj>
              </mc:Choice>
              <mc:Fallback>
                <p:oleObj name="Equation" r:id="rId8" imgW="497743" imgH="22986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2100" y="4826000"/>
                        <a:ext cx="1119188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696" name="对象 29695"/>
          <p:cNvGraphicFramePr>
            <a:graphicFrameLocks noChangeAspect="1"/>
          </p:cNvGraphicFramePr>
          <p:nvPr/>
        </p:nvGraphicFramePr>
        <p:xfrm>
          <a:off x="3155950" y="4618038"/>
          <a:ext cx="1592263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712965" imgH="394567" progId="Equation.DSMT4">
                  <p:embed/>
                </p:oleObj>
              </mc:Choice>
              <mc:Fallback>
                <p:oleObj name="Equation" r:id="rId10" imgW="712965" imgH="39456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5950" y="4618038"/>
                        <a:ext cx="1592263" cy="84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697" name="对象 29696"/>
          <p:cNvGraphicFramePr>
            <a:graphicFrameLocks noChangeAspect="1"/>
          </p:cNvGraphicFramePr>
          <p:nvPr/>
        </p:nvGraphicFramePr>
        <p:xfrm>
          <a:off x="1804988" y="5483225"/>
          <a:ext cx="2339975" cy="84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043997" imgH="394567" progId="Equation.DSMT4">
                  <p:embed/>
                </p:oleObj>
              </mc:Choice>
              <mc:Fallback>
                <p:oleObj name="Equation" r:id="rId12" imgW="1043997" imgH="39456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4988" y="5483225"/>
                        <a:ext cx="2339975" cy="846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9" name="矩形 29708"/>
          <p:cNvSpPr>
            <a:spLocks noChangeArrowheads="1"/>
          </p:cNvSpPr>
          <p:nvPr/>
        </p:nvSpPr>
        <p:spPr bwMode="auto">
          <a:xfrm>
            <a:off x="827088" y="4883150"/>
            <a:ext cx="26892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zh-CN" sz="1800" b="1" dirty="0"/>
              <a:t>因为</a:t>
            </a:r>
            <a:r>
              <a:rPr lang="en-US" altLang="zh-CN" sz="1800" b="1" dirty="0"/>
              <a:t>                 </a:t>
            </a:r>
            <a:r>
              <a:rPr lang="zh-CN" altLang="en-US" sz="1800" b="1" dirty="0"/>
              <a:t>，</a:t>
            </a:r>
            <a:r>
              <a:rPr lang="en-US" altLang="zh-CN" sz="1800" b="1" dirty="0"/>
              <a:t>      </a:t>
            </a:r>
            <a:endParaRPr lang="zh-CN" altLang="en-US" sz="1800" b="1" dirty="0"/>
          </a:p>
        </p:txBody>
      </p:sp>
      <p:sp>
        <p:nvSpPr>
          <p:cNvPr id="78" name="矩形 77"/>
          <p:cNvSpPr>
            <a:spLocks noChangeArrowheads="1"/>
          </p:cNvSpPr>
          <p:nvPr/>
        </p:nvSpPr>
        <p:spPr bwMode="auto">
          <a:xfrm>
            <a:off x="820738" y="5707063"/>
            <a:ext cx="6492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/>
              <a:t>所以</a:t>
            </a:r>
          </a:p>
        </p:txBody>
      </p:sp>
    </p:spTree>
    <p:extLst>
      <p:ext uri="{BB962C8B-B14F-4D97-AF65-F5344CB8AC3E}">
        <p14:creationId xmlns:p14="http://schemas.microsoft.com/office/powerpoint/2010/main" val="18675805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7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97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29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29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29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  <p:bldP spid="41" grpId="0" autoUpdateAnimBg="0"/>
      <p:bldP spid="42" grpId="0" autoUpdateAnimBg="0"/>
      <p:bldP spid="29709" grpId="0"/>
      <p:bldP spid="7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813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013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278547"/>
              </p:ext>
            </p:extLst>
          </p:nvPr>
        </p:nvGraphicFramePr>
        <p:xfrm>
          <a:off x="4002123" y="1258862"/>
          <a:ext cx="1739900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51824" imgH="343939" progId="Equation.DSMT4">
                  <p:embed/>
                </p:oleObj>
              </mc:Choice>
              <mc:Fallback>
                <p:oleObj name="Equation" r:id="rId4" imgW="751824" imgH="343939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2123" y="1258862"/>
                        <a:ext cx="1739900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7134267"/>
              </p:ext>
            </p:extLst>
          </p:nvPr>
        </p:nvGraphicFramePr>
        <p:xfrm>
          <a:off x="1187530" y="3927653"/>
          <a:ext cx="3376613" cy="70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528091" imgH="343667" progId="Equation.DSMT4">
                  <p:embed/>
                </p:oleObj>
              </mc:Choice>
              <mc:Fallback>
                <p:oleObj name="Equation" r:id="rId6" imgW="1528091" imgH="343667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530" y="3927653"/>
                        <a:ext cx="3376613" cy="709613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9447329"/>
              </p:ext>
            </p:extLst>
          </p:nvPr>
        </p:nvGraphicFramePr>
        <p:xfrm>
          <a:off x="1187530" y="4774009"/>
          <a:ext cx="4237038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905510" imgH="419205" progId="Equation.DSMT4">
                  <p:embed/>
                </p:oleObj>
              </mc:Choice>
              <mc:Fallback>
                <p:oleObj name="Equation" r:id="rId8" imgW="1905510" imgH="419205" progId="Equation.DSMT4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530" y="4774009"/>
                        <a:ext cx="4237038" cy="88265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7393329"/>
              </p:ext>
            </p:extLst>
          </p:nvPr>
        </p:nvGraphicFramePr>
        <p:xfrm>
          <a:off x="1186884" y="5692775"/>
          <a:ext cx="2376975" cy="773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993097" imgH="343667" progId="Equation.DSMT4">
                  <p:embed/>
                </p:oleObj>
              </mc:Choice>
              <mc:Fallback>
                <p:oleObj name="Equation" r:id="rId10" imgW="993097" imgH="343667" progId="Equation.DSMT4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6884" y="5692775"/>
                        <a:ext cx="2376975" cy="7731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467430" y="561184"/>
            <a:ext cx="2954655" cy="46166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0" hangingPunct="0"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一阶常系数微分</a:t>
            </a:r>
            <a:r>
              <a:rPr lang="zh-CN" altLang="zh-CN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方程</a:t>
            </a:r>
            <a:endParaRPr lang="zh-CN" altLang="zh-CN" sz="2400" b="1" dirty="0">
              <a:solidFill>
                <a:srgbClr val="0000FF"/>
              </a:solidFill>
            </a:endParaRP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695325" y="2660664"/>
            <a:ext cx="8067675" cy="1130246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13811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为待定的</a:t>
            </a: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积分常数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，由电容电压初始值 </a:t>
            </a:r>
            <a:r>
              <a:rPr lang="en-US" altLang="zh-CN" sz="2400" i="1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2400" baseline="-300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(0</a:t>
            </a:r>
            <a:r>
              <a:rPr lang="en-US" altLang="zh-CN" sz="2400" baseline="-30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确定</a:t>
            </a: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将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=0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时，</a:t>
            </a:r>
            <a:r>
              <a:rPr lang="en-US" altLang="zh-CN" sz="2400" i="1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2400" baseline="-30000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(0</a:t>
            </a:r>
            <a:r>
              <a:rPr lang="en-US" altLang="zh-CN" sz="2400" baseline="-3000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)=</a:t>
            </a:r>
            <a:r>
              <a:rPr lang="en-US" altLang="zh-CN" sz="2400" i="1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2400" baseline="-30000" dirty="0" err="1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代入上式得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400" i="1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2400" baseline="-30000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(0</a:t>
            </a:r>
            <a:r>
              <a:rPr lang="en-US" altLang="zh-CN" sz="2400" baseline="-3000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)=</a:t>
            </a:r>
            <a:r>
              <a:rPr lang="en-US" altLang="zh-CN" sz="2400" i="1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2400" baseline="-30000" dirty="0" err="1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，则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:</a:t>
            </a:r>
            <a:endParaRPr lang="zh-CN" altLang="en-US" sz="2400" dirty="0"/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4294050"/>
              </p:ext>
            </p:extLst>
          </p:nvPr>
        </p:nvGraphicFramePr>
        <p:xfrm>
          <a:off x="729433" y="1177211"/>
          <a:ext cx="1976382" cy="11592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117440" imgH="685800" progId="Equation.DSMT4">
                  <p:embed/>
                </p:oleObj>
              </mc:Choice>
              <mc:Fallback>
                <p:oleObj name="Equation" r:id="rId12" imgW="1117440" imgH="685800" progId="Equation.DSMT4">
                  <p:embed/>
                  <p:pic>
                    <p:nvPicPr>
                      <p:cNvPr id="0" name="对象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9433" y="1177211"/>
                        <a:ext cx="1976382" cy="11592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80" y="266496"/>
            <a:ext cx="2381250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9614650"/>
              </p:ext>
            </p:extLst>
          </p:nvPr>
        </p:nvGraphicFramePr>
        <p:xfrm>
          <a:off x="5580140" y="4115102"/>
          <a:ext cx="1316172" cy="4539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485843" imgH="178747" progId="Equation.DSMT4">
                  <p:embed/>
                </p:oleObj>
              </mc:Choice>
              <mc:Fallback>
                <p:oleObj name="Equation" r:id="rId15" imgW="485843" imgH="178747" progId="Equation.DSMT4">
                  <p:embed/>
                  <p:pic>
                    <p:nvPicPr>
                      <p:cNvPr id="0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140" y="4115102"/>
                        <a:ext cx="1316172" cy="453984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6314660" y="4569086"/>
            <a:ext cx="2448340" cy="8318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——</a:t>
            </a:r>
            <a:r>
              <a:rPr lang="zh-CN" altLang="zh-CN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时间常数</a:t>
            </a:r>
            <a:r>
              <a:rPr lang="zh-CN" altLang="zh-CN" sz="2400" dirty="0">
                <a:latin typeface="Times New Roman" pitchFamily="18" charset="0"/>
                <a:cs typeface="Times New Roman" pitchFamily="18" charset="0"/>
              </a:rPr>
              <a:t>，</a:t>
            </a: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 eaLnBrk="0" hangingPunct="0">
              <a:defRPr/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zh-CN" altLang="zh-CN" sz="2400" dirty="0">
                <a:latin typeface="Times New Roman" pitchFamily="18" charset="0"/>
                <a:cs typeface="Times New Roman" pitchFamily="18" charset="0"/>
              </a:rPr>
              <a:t>单位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zh-CN" altLang="zh-CN" sz="2400" dirty="0">
                <a:latin typeface="Times New Roman" pitchFamily="18" charset="0"/>
                <a:cs typeface="Times New Roman" pitchFamily="18" charset="0"/>
              </a:rPr>
              <a:t>秒（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）</a:t>
            </a:r>
            <a:endParaRPr lang="zh-CN" altLang="en-US" sz="2400" dirty="0"/>
          </a:p>
        </p:txBody>
      </p:sp>
      <p:sp>
        <p:nvSpPr>
          <p:cNvPr id="2" name="右箭头 1"/>
          <p:cNvSpPr/>
          <p:nvPr/>
        </p:nvSpPr>
        <p:spPr>
          <a:xfrm>
            <a:off x="3059790" y="1628750"/>
            <a:ext cx="619216" cy="288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7" grpId="0" animBg="1"/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813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013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18510" y="5033454"/>
            <a:ext cx="7610475" cy="101566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marL="342900" indent="-342900" eaLnBrk="0" hangingPunct="0">
              <a:buFont typeface="Wingdings" panose="05000000000000000000" pitchFamily="2" charset="2"/>
              <a:buChar char="n"/>
              <a:defRPr/>
            </a:pPr>
            <a:r>
              <a:rPr lang="en-US" altLang="zh-CN" sz="2400" i="1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2400" baseline="-30000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400" i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都是从初始值开始按指数规律衰减至零</a:t>
            </a: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eaLnBrk="0" hangingPunct="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其衰减化的快慢由</a:t>
            </a:r>
            <a:r>
              <a:rPr lang="zh-CN" altLang="en-US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时间常数</a:t>
            </a:r>
            <a:r>
              <a:rPr lang="en-US" altLang="zh-CN" sz="24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τ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决定。</a:t>
            </a:r>
            <a:endParaRPr lang="zh-CN" altLang="en-US" sz="2400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8131435"/>
              </p:ext>
            </p:extLst>
          </p:nvPr>
        </p:nvGraphicFramePr>
        <p:xfrm>
          <a:off x="552758" y="1180166"/>
          <a:ext cx="3376612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28091" imgH="343667" progId="Equation.DSMT4">
                  <p:embed/>
                </p:oleObj>
              </mc:Choice>
              <mc:Fallback>
                <p:oleObj name="Equation" r:id="rId4" imgW="1528091" imgH="343667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758" y="1180166"/>
                        <a:ext cx="3376612" cy="709612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5517123"/>
              </p:ext>
            </p:extLst>
          </p:nvPr>
        </p:nvGraphicFramePr>
        <p:xfrm>
          <a:off x="4551127" y="1093647"/>
          <a:ext cx="4053433" cy="844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05510" imgH="419205" progId="Equation.DSMT4">
                  <p:embed/>
                </p:oleObj>
              </mc:Choice>
              <mc:Fallback>
                <p:oleObj name="Equation" r:id="rId6" imgW="1905510" imgH="419205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1127" y="1093647"/>
                        <a:ext cx="4053433" cy="844402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30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92" y="2060810"/>
            <a:ext cx="7856538" cy="247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472050" y="648890"/>
            <a:ext cx="36760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rgbClr val="0000FF"/>
              </a:buClr>
              <a:buFont typeface="Wingdings" panose="05000000000000000000" pitchFamily="2" charset="2"/>
              <a:buChar char="n"/>
            </a:pPr>
            <a:r>
              <a:rPr lang="en-US" altLang="zh-CN" sz="2400" i="1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2400" baseline="-30000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400" i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随时间变化的曲线</a:t>
            </a:r>
            <a:endParaRPr lang="zh-CN" altLang="en-US" sz="2400" dirty="0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9575944"/>
              </p:ext>
            </p:extLst>
          </p:nvPr>
        </p:nvGraphicFramePr>
        <p:xfrm>
          <a:off x="6876320" y="2459551"/>
          <a:ext cx="1316172" cy="4539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85843" imgH="178747" progId="Equation.DSMT4">
                  <p:embed/>
                </p:oleObj>
              </mc:Choice>
              <mc:Fallback>
                <p:oleObj name="Equation" r:id="rId9" imgW="485843" imgH="17874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6320" y="2459551"/>
                        <a:ext cx="1316172" cy="453984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458679"/>
              </p:ext>
            </p:extLst>
          </p:nvPr>
        </p:nvGraphicFramePr>
        <p:xfrm>
          <a:off x="738188" y="1773238"/>
          <a:ext cx="7924801" cy="9350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06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06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6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06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06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216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75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6" marR="68586" marT="17759" marB="17759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τ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6" marR="68586" marT="17759" marB="17759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2τ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6" marR="68586" marT="17759" marB="17759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3τ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6" marR="68586" marT="17759" marB="17759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4τ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6" marR="68586" marT="17759" marB="17759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5τ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6" marR="68586" marT="17759" marB="17759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5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lang="en-US" sz="2400" kern="100" baseline="-25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6" marR="68586" marT="17759" marB="17759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0.368U</a:t>
                      </a:r>
                      <a:r>
                        <a:rPr lang="en-US" sz="2400" kern="1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6" marR="68586" marT="17759" marB="17759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0.135U</a:t>
                      </a:r>
                      <a:r>
                        <a:rPr lang="en-US" sz="2400" kern="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6" marR="68586" marT="17759" marB="17759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0.05U</a:t>
                      </a:r>
                      <a:r>
                        <a:rPr lang="en-US" sz="2400" kern="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6" marR="68586" marT="17759" marB="17759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0.018U</a:t>
                      </a:r>
                      <a:r>
                        <a:rPr lang="en-US" sz="2400" kern="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6" marR="68586" marT="17759" marB="17759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0.007U</a:t>
                      </a:r>
                      <a:r>
                        <a:rPr lang="en-US" sz="2400" kern="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6" marR="68586" marT="17759" marB="17759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738189" y="1258074"/>
            <a:ext cx="2969692" cy="4619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anchor="ctr"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en-US" altLang="zh-CN" sz="2400" b="1" i="1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2400" b="1" baseline="-30000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zh-CN" altLang="en-US" sz="2400" dirty="0">
                <a:latin typeface="黑体" pitchFamily="49" charset="-122"/>
                <a:cs typeface="Times New Roman" pitchFamily="18" charset="0"/>
              </a:rPr>
              <a:t>随时间的衰减</a:t>
            </a:r>
            <a:endParaRPr lang="zh-CN" altLang="en-US" sz="2400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31825" y="3054499"/>
            <a:ext cx="8062913" cy="46166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marL="342900" indent="-342900" eaLnBrk="0" hangingPunct="0"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时间常数 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τ 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越大，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2400" baseline="-30000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衰减得越慢，电容放电速度越慢。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024079" y="3582587"/>
            <a:ext cx="7704138" cy="1754326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indent="0" algn="just">
              <a:lnSpc>
                <a:spcPct val="150000"/>
              </a:lnSpc>
              <a:defRPr/>
            </a:pP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在一定初始电压</a:t>
            </a:r>
            <a:r>
              <a:rPr lang="en-US" altLang="zh-CN" sz="2400" b="1" i="1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2400" b="1" baseline="-30000" dirty="0" err="1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下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457200" indent="-457200" algn="just">
              <a:lnSpc>
                <a:spcPct val="150000"/>
              </a:lnSpc>
              <a:buSzPct val="80000"/>
              <a:buFont typeface="Wingdings" panose="05000000000000000000" pitchFamily="2" charset="2"/>
              <a:buChar char="u"/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电容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越大，则储存的电荷越多；</a:t>
            </a:r>
            <a:endParaRPr lang="en-US" altLang="zh-CN" sz="2400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lnSpc>
                <a:spcPct val="150000"/>
              </a:lnSpc>
              <a:buSzPct val="80000"/>
              <a:buFont typeface="Wingdings" panose="05000000000000000000" pitchFamily="2" charset="2"/>
              <a:buChar char="u"/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电阻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越大，则放电的电流越小；</a:t>
            </a:r>
            <a:endParaRPr lang="en-US" altLang="zh-CN" sz="2400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038740"/>
              </p:ext>
            </p:extLst>
          </p:nvPr>
        </p:nvGraphicFramePr>
        <p:xfrm>
          <a:off x="996513" y="253242"/>
          <a:ext cx="3376612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28091" imgH="343667" progId="Equation.DSMT4">
                  <p:embed/>
                </p:oleObj>
              </mc:Choice>
              <mc:Fallback>
                <p:oleObj name="Equation" r:id="rId4" imgW="1528091" imgH="34366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6513" y="253242"/>
                        <a:ext cx="3376612" cy="709612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6085709" y="4101959"/>
            <a:ext cx="265970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endParaRPr lang="en-US" altLang="zh-CN" sz="2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促使电容放电变慢</a:t>
            </a:r>
            <a:endParaRPr lang="en-US" altLang="zh-CN" sz="2400" b="1" dirty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631824" y="5356296"/>
            <a:ext cx="7673975" cy="1130246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marL="342900" indent="-342900" eaLnBrk="0" hangingPunct="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改变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或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的数值，就可以改变电路的</a:t>
            </a: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时间常数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，进而改变</a:t>
            </a: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电容放电的速度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。</a:t>
            </a: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7131102"/>
              </p:ext>
            </p:extLst>
          </p:nvPr>
        </p:nvGraphicFramePr>
        <p:xfrm>
          <a:off x="4572000" y="566685"/>
          <a:ext cx="1148556" cy="3961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85843" imgH="178747" progId="Equation.DSMT4">
                  <p:embed/>
                </p:oleObj>
              </mc:Choice>
              <mc:Fallback>
                <p:oleObj name="Equation" r:id="rId6" imgW="485843" imgH="17874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66685"/>
                        <a:ext cx="1148556" cy="396169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8094" y="90743"/>
            <a:ext cx="2469483" cy="165055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7" grpId="0"/>
      <p:bldP spid="4" grpId="0" animBg="1"/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762000" y="2940050"/>
          <a:ext cx="3449638" cy="158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39900" imgH="838200" progId="Equation.DSMT4">
                  <p:embed/>
                </p:oleObj>
              </mc:Choice>
              <mc:Fallback>
                <p:oleObj name="Equation" r:id="rId4" imgW="1739900" imgH="83820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940050"/>
                        <a:ext cx="3449638" cy="1582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835025" y="4767263"/>
          <a:ext cx="654050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20440" imgH="179316" progId="Equation.DSMT4">
                  <p:embed/>
                </p:oleObj>
              </mc:Choice>
              <mc:Fallback>
                <p:oleObj name="Equation" r:id="rId6" imgW="320440" imgH="179316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025" y="4767263"/>
                        <a:ext cx="654050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595563" y="4678363"/>
          <a:ext cx="4945062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388460" imgH="241295" progId="Equation.DSMT4">
                  <p:embed/>
                </p:oleObj>
              </mc:Choice>
              <mc:Fallback>
                <p:oleObj name="Equation" r:id="rId8" imgW="2388460" imgH="241295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5563" y="4678363"/>
                        <a:ext cx="4945062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8862515"/>
              </p:ext>
            </p:extLst>
          </p:nvPr>
        </p:nvGraphicFramePr>
        <p:xfrm>
          <a:off x="1036638" y="5140325"/>
          <a:ext cx="3327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592884" imgH="343939" progId="Equation.DSMT4">
                  <p:embed/>
                </p:oleObj>
              </mc:Choice>
              <mc:Fallback>
                <p:oleObj name="Equation" r:id="rId10" imgW="1592884" imgH="343939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6638" y="5140325"/>
                        <a:ext cx="3327400" cy="6731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2950770"/>
              </p:ext>
            </p:extLst>
          </p:nvPr>
        </p:nvGraphicFramePr>
        <p:xfrm>
          <a:off x="1036638" y="5945188"/>
          <a:ext cx="5489575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653148" imgH="393529" progId="Equation.DSMT4">
                  <p:embed/>
                </p:oleObj>
              </mc:Choice>
              <mc:Fallback>
                <p:oleObj name="Equation" r:id="rId12" imgW="2653148" imgH="393529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6638" y="5945188"/>
                        <a:ext cx="5489575" cy="78105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455613" y="503238"/>
            <a:ext cx="8267700" cy="101441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27622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>
              <a:lnSpc>
                <a:spcPct val="125000"/>
              </a:lnSpc>
              <a:defRPr/>
            </a:pPr>
            <a:r>
              <a:rPr lang="zh-CN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3-5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图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3.13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电路中，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=0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时开关断开，开关断开前电路已处于稳态。求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≥0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时电容电压</a:t>
            </a:r>
            <a:r>
              <a:rPr lang="en-US" altLang="zh-CN" sz="2400" i="1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2400" baseline="-30000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和电容电流</a:t>
            </a:r>
            <a:r>
              <a:rPr lang="en-US" altLang="zh-CN" sz="2400" i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。</a:t>
            </a:r>
            <a:endParaRPr lang="zh-CN" altLang="en-US" sz="2400" dirty="0"/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200150" y="4708525"/>
            <a:ext cx="1368425" cy="46196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indent="276225" eaLnBrk="0" hangingPunct="0">
              <a:defRPr/>
            </a:pPr>
            <a:r>
              <a:rPr lang="zh-CN" altLang="zh-CN" sz="2400" dirty="0">
                <a:latin typeface="Times New Roman" pitchFamily="18" charset="0"/>
                <a:cs typeface="Times New Roman" pitchFamily="18" charset="0"/>
              </a:rPr>
              <a:t>时，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          </a:t>
            </a:r>
            <a:endParaRPr lang="zh-CN" altLang="en-US" sz="2400" dirty="0"/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382588" y="1494156"/>
            <a:ext cx="4837502" cy="147732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27622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marL="447675" indent="-447675">
              <a:lnSpc>
                <a:spcPct val="125000"/>
              </a:lnSpc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解：</a:t>
            </a:r>
            <a:r>
              <a:rPr lang="zh-CN" altLang="en-US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在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=0</a:t>
            </a:r>
            <a:r>
              <a:rPr lang="en-US" altLang="zh-CN" sz="2400" baseline="-30000" dirty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时，电路已处于稳态，在直流电源作用下，电容视为开路。根据换路定律有：       </a:t>
            </a:r>
            <a:endParaRPr lang="zh-CN" altLang="en-US" sz="2400" dirty="0"/>
          </a:p>
        </p:txBody>
      </p:sp>
      <p:pic>
        <p:nvPicPr>
          <p:cNvPr id="32780" name="Picture 1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888" y="1544638"/>
            <a:ext cx="3951287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/>
        </p:nvSpPr>
        <p:spPr>
          <a:xfrm>
            <a:off x="505957" y="564700"/>
            <a:ext cx="1061362" cy="4320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+mn-ea"/>
              </a:rPr>
              <a:t>例</a:t>
            </a:r>
            <a:r>
              <a:rPr lang="en-US" altLang="zh-CN" sz="2400" b="1" dirty="0">
                <a:solidFill>
                  <a:schemeClr val="tx1"/>
                </a:solidFill>
                <a:latin typeface="+mn-ea"/>
              </a:rPr>
              <a:t>3-5</a:t>
            </a:r>
            <a:endParaRPr lang="zh-CN" altLang="en-US" sz="2400" b="1" dirty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Text Box 6"/>
          <p:cNvSpPr txBox="1">
            <a:spLocks noChangeArrowheads="1"/>
          </p:cNvSpPr>
          <p:nvPr/>
        </p:nvSpPr>
        <p:spPr bwMode="auto">
          <a:xfrm>
            <a:off x="381000" y="765175"/>
            <a:ext cx="48323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spcBef>
                <a:spcPct val="50000"/>
              </a:spcBef>
              <a:buClrTx/>
              <a:buFontTx/>
              <a:buNone/>
              <a:defRPr sz="2800" b="1">
                <a:latin typeface="仿宋_GB2312" pitchFamily="49" charset="-122"/>
                <a:ea typeface="仿宋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/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/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/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9pPr>
          </a:lstStyle>
          <a:p>
            <a:r>
              <a:rPr lang="en-US" altLang="zh-CN" dirty="0"/>
              <a:t>2</a:t>
            </a:r>
            <a:r>
              <a:rPr lang="zh-CN" altLang="zh-CN" dirty="0"/>
              <a:t>.</a:t>
            </a:r>
            <a:r>
              <a:rPr lang="zh-CN" altLang="en-US" dirty="0"/>
              <a:t>一阶</a:t>
            </a:r>
            <a:r>
              <a:rPr lang="zh-CN" altLang="zh-CN" dirty="0"/>
              <a:t>R</a:t>
            </a:r>
            <a:r>
              <a:rPr lang="en-US" altLang="zh-CN" dirty="0"/>
              <a:t>L</a:t>
            </a:r>
            <a:r>
              <a:rPr lang="zh-CN" altLang="zh-CN" dirty="0"/>
              <a:t>电路的零输入响应</a:t>
            </a: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360363" y="1577975"/>
            <a:ext cx="15843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初始值</a:t>
            </a:r>
          </a:p>
        </p:txBody>
      </p:sp>
      <p:sp>
        <p:nvSpPr>
          <p:cNvPr id="7" name="Text Box 41"/>
          <p:cNvSpPr txBox="1">
            <a:spLocks noChangeArrowheads="1"/>
          </p:cNvSpPr>
          <p:nvPr/>
        </p:nvSpPr>
        <p:spPr bwMode="auto">
          <a:xfrm>
            <a:off x="415925" y="2247900"/>
            <a:ext cx="41767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t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≥ </a:t>
            </a:r>
            <a:r>
              <a:rPr lang="zh-CN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0电路的微分方程</a:t>
            </a:r>
            <a:endParaRPr lang="zh-CN" altLang="zh-CN" sz="2800" b="1" baseline="-25000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3379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038" y="746125"/>
            <a:ext cx="4021137" cy="288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1685925" y="1419225"/>
          <a:ext cx="3254375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29299" imgH="394879" progId="Equation.DSMT4">
                  <p:embed/>
                </p:oleObj>
              </mc:Choice>
              <mc:Fallback>
                <p:oleObj name="Equation" r:id="rId5" imgW="1529299" imgH="394879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5925" y="1419225"/>
                        <a:ext cx="3254375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617116"/>
              </p:ext>
            </p:extLst>
          </p:nvPr>
        </p:nvGraphicFramePr>
        <p:xfrm>
          <a:off x="1116013" y="2819976"/>
          <a:ext cx="1910256" cy="5224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13810" imgH="229504" progId="Equation.DSMT4">
                  <p:embed/>
                </p:oleObj>
              </mc:Choice>
              <mc:Fallback>
                <p:oleObj name="Equation" r:id="rId7" imgW="713810" imgH="229504" progId="Equation.DSMT4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819976"/>
                        <a:ext cx="1910256" cy="5224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1274873"/>
              </p:ext>
            </p:extLst>
          </p:nvPr>
        </p:nvGraphicFramePr>
        <p:xfrm>
          <a:off x="1517074" y="3341162"/>
          <a:ext cx="11779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98533" imgH="230232" progId="Equation.DSMT4">
                  <p:embed/>
                </p:oleObj>
              </mc:Choice>
              <mc:Fallback>
                <p:oleObj name="Equation" r:id="rId9" imgW="498533" imgH="230232" progId="Equation.DSMT4">
                  <p:embed/>
                  <p:pic>
                    <p:nvPicPr>
                      <p:cNvPr id="0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7074" y="3341162"/>
                        <a:ext cx="1177925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0561989"/>
              </p:ext>
            </p:extLst>
          </p:nvPr>
        </p:nvGraphicFramePr>
        <p:xfrm>
          <a:off x="3037225" y="3132785"/>
          <a:ext cx="1273175" cy="793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11889" imgH="395035" progId="Equation.DSMT4">
                  <p:embed/>
                </p:oleObj>
              </mc:Choice>
              <mc:Fallback>
                <p:oleObj name="Equation" r:id="rId11" imgW="611889" imgH="395035" progId="Equation.DSMT4">
                  <p:embed/>
                  <p:pic>
                    <p:nvPicPr>
                      <p:cNvPr id="0" name="对象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7225" y="3132785"/>
                        <a:ext cx="1273175" cy="7930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5015665"/>
              </p:ext>
            </p:extLst>
          </p:nvPr>
        </p:nvGraphicFramePr>
        <p:xfrm>
          <a:off x="1463139" y="3807887"/>
          <a:ext cx="1695242" cy="802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815409" imgH="394879" progId="Equation.DSMT4">
                  <p:embed/>
                </p:oleObj>
              </mc:Choice>
              <mc:Fallback>
                <p:oleObj name="Equation" r:id="rId13" imgW="815409" imgH="394879" progId="Equation.DSMT4">
                  <p:embed/>
                  <p:pic>
                    <p:nvPicPr>
                      <p:cNvPr id="0" name="对象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3139" y="3807887"/>
                        <a:ext cx="1695242" cy="802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509032" y="3380681"/>
            <a:ext cx="954107" cy="40011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0" hangingPunct="0">
              <a:defRPr/>
            </a:pPr>
            <a:r>
              <a:rPr lang="zh-CN" altLang="zh-CN" sz="2000" dirty="0">
                <a:latin typeface="Times New Roman" pitchFamily="18" charset="0"/>
                <a:cs typeface="Times New Roman" pitchFamily="18" charset="0"/>
              </a:rPr>
              <a:t>因为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：</a:t>
            </a:r>
            <a:endParaRPr lang="zh-CN" altLang="zh-CN" sz="2000" dirty="0"/>
          </a:p>
        </p:txBody>
      </p:sp>
      <p:sp>
        <p:nvSpPr>
          <p:cNvPr id="21" name="Rectangle 14"/>
          <p:cNvSpPr>
            <a:spLocks noChangeArrowheads="1"/>
          </p:cNvSpPr>
          <p:nvPr/>
        </p:nvSpPr>
        <p:spPr bwMode="auto">
          <a:xfrm>
            <a:off x="504289" y="3982474"/>
            <a:ext cx="954107" cy="40011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0" hangingPunct="0">
              <a:defRPr/>
            </a:pPr>
            <a:r>
              <a:rPr lang="zh-CN" altLang="zh-CN" sz="2000" dirty="0">
                <a:latin typeface="Times New Roman" pitchFamily="18" charset="0"/>
                <a:cs typeface="Times New Roman" pitchFamily="18" charset="0"/>
              </a:rPr>
              <a:t>所以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：</a:t>
            </a:r>
            <a:endParaRPr lang="zh-CN" altLang="zh-CN" sz="2000" dirty="0"/>
          </a:p>
        </p:txBody>
      </p:sp>
      <p:sp>
        <p:nvSpPr>
          <p:cNvPr id="22" name="Rectangle 15"/>
          <p:cNvSpPr>
            <a:spLocks noChangeArrowheads="1"/>
          </p:cNvSpPr>
          <p:nvPr/>
        </p:nvSpPr>
        <p:spPr bwMode="auto">
          <a:xfrm>
            <a:off x="0" y="21717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0" hangingPunct="0">
              <a:defRPr/>
            </a:pPr>
            <a:endParaRPr lang="en-US" altLang="zh-CN" sz="1000">
              <a:latin typeface="Times New Roman" pitchFamily="18" charset="0"/>
              <a:cs typeface="Times New Roman" pitchFamily="18" charset="0"/>
            </a:endParaRPr>
          </a:p>
          <a:p>
            <a:pPr eaLnBrk="0" hangingPunct="0">
              <a:defRPr/>
            </a:pPr>
            <a:r>
              <a:rPr lang="en-US" altLang="zh-CN" sz="1000">
                <a:latin typeface="Times New Roman" pitchFamily="18" charset="0"/>
                <a:cs typeface="Times New Roman" pitchFamily="18" charset="0"/>
              </a:rPr>
              <a:t>   </a:t>
            </a:r>
            <a:endParaRPr lang="en-US" altLang="zh-CN"/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5990797"/>
              </p:ext>
            </p:extLst>
          </p:nvPr>
        </p:nvGraphicFramePr>
        <p:xfrm>
          <a:off x="1354952" y="4641325"/>
          <a:ext cx="1327150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86228" imgH="305764" progId="Equation.DSMT4">
                  <p:embed/>
                </p:oleObj>
              </mc:Choice>
              <mc:Fallback>
                <p:oleObj name="Equation" r:id="rId15" imgW="586228" imgH="305764" progId="Equation.DSMT4">
                  <p:embed/>
                  <p:pic>
                    <p:nvPicPr>
                      <p:cNvPr id="0" name="对象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4952" y="4641325"/>
                        <a:ext cx="1327150" cy="65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0324938"/>
              </p:ext>
            </p:extLst>
          </p:nvPr>
        </p:nvGraphicFramePr>
        <p:xfrm>
          <a:off x="1387692" y="5894282"/>
          <a:ext cx="2614613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274235" imgH="394879" progId="Equation.DSMT4">
                  <p:embed/>
                </p:oleObj>
              </mc:Choice>
              <mc:Fallback>
                <p:oleObj name="Equation" r:id="rId17" imgW="1274235" imgH="394879" progId="Equation.DSMT4">
                  <p:embed/>
                  <p:pic>
                    <p:nvPicPr>
                      <p:cNvPr id="0" name="对象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7692" y="5894282"/>
                        <a:ext cx="2614613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9388211"/>
              </p:ext>
            </p:extLst>
          </p:nvPr>
        </p:nvGraphicFramePr>
        <p:xfrm>
          <a:off x="4788030" y="5676900"/>
          <a:ext cx="3959225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702390" imgH="342855" progId="Equation.DSMT4">
                  <p:embed/>
                </p:oleObj>
              </mc:Choice>
              <mc:Fallback>
                <p:oleObj name="Equation" r:id="rId19" imgW="1702390" imgH="342855" progId="Equation.DSMT4">
                  <p:embed/>
                  <p:pic>
                    <p:nvPicPr>
                      <p:cNvPr id="0" name="对象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8030" y="5676900"/>
                        <a:ext cx="3959225" cy="733425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24"/>
          <p:cNvSpPr>
            <a:spLocks noChangeArrowheads="1"/>
          </p:cNvSpPr>
          <p:nvPr/>
        </p:nvSpPr>
        <p:spPr bwMode="auto">
          <a:xfrm>
            <a:off x="509032" y="4812043"/>
            <a:ext cx="954107" cy="40011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0" hangingPunct="0">
              <a:defRPr/>
            </a:pPr>
            <a:r>
              <a:rPr lang="zh-CN" altLang="zh-CN" sz="2000" dirty="0">
                <a:latin typeface="Times New Roman" pitchFamily="18" charset="0"/>
                <a:cs typeface="Times New Roman" pitchFamily="18" charset="0"/>
              </a:rPr>
              <a:t>通解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：</a:t>
            </a:r>
            <a:endParaRPr lang="zh-CN" altLang="zh-CN" sz="2000" dirty="0"/>
          </a:p>
        </p:txBody>
      </p:sp>
      <p:sp>
        <p:nvSpPr>
          <p:cNvPr id="27" name="Rectangle 25"/>
          <p:cNvSpPr>
            <a:spLocks noChangeArrowheads="1"/>
          </p:cNvSpPr>
          <p:nvPr/>
        </p:nvSpPr>
        <p:spPr bwMode="auto">
          <a:xfrm>
            <a:off x="2553514" y="4861882"/>
            <a:ext cx="2744788" cy="46196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为积分常数）</a:t>
            </a:r>
            <a:endParaRPr lang="zh-CN" altLang="en-US" sz="2400" dirty="0"/>
          </a:p>
        </p:txBody>
      </p:sp>
      <p:sp>
        <p:nvSpPr>
          <p:cNvPr id="29" name="Rectangle 27"/>
          <p:cNvSpPr>
            <a:spLocks noChangeArrowheads="1"/>
          </p:cNvSpPr>
          <p:nvPr/>
        </p:nvSpPr>
        <p:spPr bwMode="auto">
          <a:xfrm>
            <a:off x="4189433" y="4979463"/>
            <a:ext cx="369888" cy="83026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0" hangingPunct="0">
              <a:defRPr/>
            </a:pPr>
            <a:endParaRPr lang="en-US" altLang="zh-CN" sz="2400">
              <a:latin typeface="Times New Roman" pitchFamily="18" charset="0"/>
              <a:cs typeface="Times New Roman" pitchFamily="18" charset="0"/>
            </a:endParaRPr>
          </a:p>
          <a:p>
            <a:pPr eaLnBrk="0" hangingPunct="0">
              <a:defRPr/>
            </a:pPr>
            <a:r>
              <a:rPr lang="en-US" altLang="zh-CN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/>
              <a:t> </a:t>
            </a:r>
          </a:p>
        </p:txBody>
      </p:sp>
      <p:sp>
        <p:nvSpPr>
          <p:cNvPr id="33" name="Rectangle 25"/>
          <p:cNvSpPr>
            <a:spLocks noChangeArrowheads="1"/>
          </p:cNvSpPr>
          <p:nvPr/>
        </p:nvSpPr>
        <p:spPr bwMode="auto">
          <a:xfrm>
            <a:off x="504289" y="5528510"/>
            <a:ext cx="5003800" cy="40011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将电感电流初始值代入上式得：</a:t>
            </a:r>
            <a:endParaRPr lang="zh-CN" altLang="en-US" sz="2000" dirty="0"/>
          </a:p>
        </p:txBody>
      </p:sp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1976885"/>
              </p:ext>
            </p:extLst>
          </p:nvPr>
        </p:nvGraphicFramePr>
        <p:xfrm>
          <a:off x="7895353" y="4670042"/>
          <a:ext cx="820894" cy="7786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96288" imgH="396288" progId="Equation.DSMT4">
                  <p:embed/>
                </p:oleObj>
              </mc:Choice>
              <mc:Fallback>
                <p:oleObj name="Equation" r:id="rId21" imgW="396288" imgH="396288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95353" y="4670042"/>
                        <a:ext cx="820894" cy="778642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7" grpId="0" autoUpdateAnimBg="0"/>
      <p:bldP spid="19" grpId="0"/>
      <p:bldP spid="21" grpId="0"/>
      <p:bldP spid="26" grpId="0"/>
      <p:bldP spid="27" grpId="0"/>
      <p:bldP spid="3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350" y="2360613"/>
            <a:ext cx="4416425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368300" y="3114675"/>
          <a:ext cx="4530725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94465" imgH="419205" progId="Equation.DSMT4">
                  <p:embed/>
                </p:oleObj>
              </mc:Choice>
              <mc:Fallback>
                <p:oleObj name="Equation" r:id="rId5" imgW="1994465" imgH="419205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300" y="3114675"/>
                        <a:ext cx="4530725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395288" y="4122738"/>
          <a:ext cx="4138612" cy="72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803950" imgH="342855" progId="Equation.DSMT4">
                  <p:embed/>
                </p:oleObj>
              </mc:Choice>
              <mc:Fallback>
                <p:oleObj name="Equation" r:id="rId7" imgW="1803950" imgH="342855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4122738"/>
                        <a:ext cx="4138612" cy="728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95288" y="2381250"/>
            <a:ext cx="1822450" cy="46196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0" hangingPunct="0">
              <a:defRPr/>
            </a:pPr>
            <a:r>
              <a:rPr lang="zh-CN" altLang="zh-CN" sz="2400" dirty="0">
                <a:latin typeface="Times New Roman" pitchFamily="18" charset="0"/>
                <a:cs typeface="Times New Roman" pitchFamily="18" charset="0"/>
              </a:rPr>
              <a:t>可得到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≥0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时</a:t>
            </a:r>
            <a:endParaRPr lang="zh-CN" altLang="en-US" sz="2400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2822399"/>
              </p:ext>
            </p:extLst>
          </p:nvPr>
        </p:nvGraphicFramePr>
        <p:xfrm>
          <a:off x="611188" y="1044575"/>
          <a:ext cx="4949825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702390" imgH="342855" progId="Equation.DSMT4">
                  <p:embed/>
                </p:oleObj>
              </mc:Choice>
              <mc:Fallback>
                <p:oleObj name="Equation" r:id="rId9" imgW="1702390" imgH="342855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044575"/>
                        <a:ext cx="4949825" cy="915988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6442338"/>
              </p:ext>
            </p:extLst>
          </p:nvPr>
        </p:nvGraphicFramePr>
        <p:xfrm>
          <a:off x="6084888" y="1052513"/>
          <a:ext cx="1079500" cy="1023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96288" imgH="396288" progId="Equation.DSMT4">
                  <p:embed/>
                </p:oleObj>
              </mc:Choice>
              <mc:Fallback>
                <p:oleObj name="Equation" r:id="rId11" imgW="396288" imgH="396288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88" y="1052513"/>
                        <a:ext cx="1079500" cy="1023937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27313" y="692150"/>
            <a:ext cx="4105275" cy="576263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130000"/>
              </a:lnSpc>
            </a:pPr>
            <a:r>
              <a:rPr lang="en-US" altLang="zh-CN" b="1">
                <a:latin typeface="隶书" panose="02010509060101010101" pitchFamily="49" charset="-122"/>
                <a:ea typeface="隶书" panose="02010509060101010101" pitchFamily="49" charset="-122"/>
              </a:rPr>
              <a:t>3.1 </a:t>
            </a:r>
            <a:r>
              <a:rPr lang="zh-CN" altLang="en-US" b="1">
                <a:latin typeface="隶书" panose="02010509060101010101" pitchFamily="49" charset="-122"/>
                <a:ea typeface="隶书" panose="02010509060101010101" pitchFamily="49" charset="-122"/>
              </a:rPr>
              <a:t>动态电路元件</a:t>
            </a:r>
          </a:p>
        </p:txBody>
      </p:sp>
      <p:sp>
        <p:nvSpPr>
          <p:cNvPr id="4101" name="矩形 2"/>
          <p:cNvSpPr>
            <a:spLocks noChangeArrowheads="1"/>
          </p:cNvSpPr>
          <p:nvPr/>
        </p:nvSpPr>
        <p:spPr bwMode="auto">
          <a:xfrm>
            <a:off x="420688" y="1339850"/>
            <a:ext cx="28797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3.1.1</a:t>
            </a:r>
            <a:r>
              <a:rPr lang="zh-CN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电容元件</a:t>
            </a:r>
            <a:endParaRPr lang="zh-CN" altLang="zh-CN" sz="2800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3" name="Group 6"/>
          <p:cNvGrpSpPr>
            <a:grpSpLocks/>
          </p:cNvGrpSpPr>
          <p:nvPr/>
        </p:nvGrpSpPr>
        <p:grpSpPr bwMode="auto">
          <a:xfrm>
            <a:off x="6373813" y="1268413"/>
            <a:ext cx="2159000" cy="2160587"/>
            <a:chOff x="0" y="0"/>
            <a:chExt cx="1361" cy="1361"/>
          </a:xfrm>
        </p:grpSpPr>
        <p:sp>
          <p:nvSpPr>
            <p:cNvPr id="4110" name="Line 7"/>
            <p:cNvSpPr>
              <a:spLocks noChangeShapeType="1"/>
            </p:cNvSpPr>
            <p:nvPr/>
          </p:nvSpPr>
          <p:spPr bwMode="auto">
            <a:xfrm>
              <a:off x="363" y="272"/>
              <a:ext cx="0" cy="771"/>
            </a:xfrm>
            <a:prstGeom prst="line">
              <a:avLst/>
            </a:prstGeom>
            <a:noFill/>
            <a:ln w="571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111" name="Line 8"/>
            <p:cNvSpPr>
              <a:spLocks noChangeShapeType="1"/>
            </p:cNvSpPr>
            <p:nvPr/>
          </p:nvSpPr>
          <p:spPr bwMode="auto">
            <a:xfrm>
              <a:off x="953" y="272"/>
              <a:ext cx="0" cy="771"/>
            </a:xfrm>
            <a:prstGeom prst="line">
              <a:avLst/>
            </a:prstGeom>
            <a:noFill/>
            <a:ln w="571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112" name="Line 9"/>
            <p:cNvSpPr>
              <a:spLocks noChangeShapeType="1"/>
            </p:cNvSpPr>
            <p:nvPr/>
          </p:nvSpPr>
          <p:spPr bwMode="auto">
            <a:xfrm>
              <a:off x="0" y="680"/>
              <a:ext cx="363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113" name="Line 10"/>
            <p:cNvSpPr>
              <a:spLocks noChangeShapeType="1"/>
            </p:cNvSpPr>
            <p:nvPr/>
          </p:nvSpPr>
          <p:spPr bwMode="auto">
            <a:xfrm>
              <a:off x="0" y="680"/>
              <a:ext cx="0" cy="544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114" name="Line 11"/>
            <p:cNvSpPr>
              <a:spLocks noChangeShapeType="1"/>
            </p:cNvSpPr>
            <p:nvPr/>
          </p:nvSpPr>
          <p:spPr bwMode="auto">
            <a:xfrm>
              <a:off x="0" y="1224"/>
              <a:ext cx="635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115" name="Line 12"/>
            <p:cNvSpPr>
              <a:spLocks noChangeShapeType="1"/>
            </p:cNvSpPr>
            <p:nvPr/>
          </p:nvSpPr>
          <p:spPr bwMode="auto">
            <a:xfrm>
              <a:off x="635" y="1043"/>
              <a:ext cx="0" cy="318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116" name="Line 13"/>
            <p:cNvSpPr>
              <a:spLocks noChangeShapeType="1"/>
            </p:cNvSpPr>
            <p:nvPr/>
          </p:nvSpPr>
          <p:spPr bwMode="auto">
            <a:xfrm>
              <a:off x="726" y="1134"/>
              <a:ext cx="0" cy="136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117" name="Line 14"/>
            <p:cNvSpPr>
              <a:spLocks noChangeShapeType="1"/>
            </p:cNvSpPr>
            <p:nvPr/>
          </p:nvSpPr>
          <p:spPr bwMode="auto">
            <a:xfrm>
              <a:off x="953" y="680"/>
              <a:ext cx="408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118" name="Line 15"/>
            <p:cNvSpPr>
              <a:spLocks noChangeShapeType="1"/>
            </p:cNvSpPr>
            <p:nvPr/>
          </p:nvSpPr>
          <p:spPr bwMode="auto">
            <a:xfrm>
              <a:off x="1361" y="680"/>
              <a:ext cx="0" cy="544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119" name="Line 16"/>
            <p:cNvSpPr>
              <a:spLocks noChangeShapeType="1"/>
            </p:cNvSpPr>
            <p:nvPr/>
          </p:nvSpPr>
          <p:spPr bwMode="auto">
            <a:xfrm>
              <a:off x="726" y="1224"/>
              <a:ext cx="635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120" name="Text Box 17"/>
            <p:cNvSpPr txBox="1">
              <a:spLocks noChangeArrowheads="1"/>
            </p:cNvSpPr>
            <p:nvPr/>
          </p:nvSpPr>
          <p:spPr bwMode="auto">
            <a:xfrm>
              <a:off x="1043" y="136"/>
              <a:ext cx="27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FontTx/>
                <a:buNone/>
              </a:pPr>
              <a:r>
                <a:rPr lang="zh-CN" altLang="zh-CN" sz="3600" b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_</a:t>
              </a:r>
            </a:p>
          </p:txBody>
        </p:sp>
        <p:sp>
          <p:nvSpPr>
            <p:cNvPr id="4121" name="Text Box 18"/>
            <p:cNvSpPr txBox="1">
              <a:spLocks noChangeArrowheads="1"/>
            </p:cNvSpPr>
            <p:nvPr/>
          </p:nvSpPr>
          <p:spPr bwMode="auto">
            <a:xfrm>
              <a:off x="0" y="0"/>
              <a:ext cx="318" cy="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FontTx/>
                <a:buNone/>
              </a:pPr>
              <a:r>
                <a:rPr lang="zh-CN" altLang="zh-CN" sz="2800" b="1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q</a:t>
              </a:r>
              <a:r>
                <a:rPr lang="zh-CN" altLang="zh-CN" sz="3600" b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+</a:t>
              </a:r>
            </a:p>
          </p:txBody>
        </p:sp>
        <p:sp>
          <p:nvSpPr>
            <p:cNvPr id="4122" name="Text Box 19"/>
            <p:cNvSpPr txBox="1">
              <a:spLocks noChangeArrowheads="1"/>
            </p:cNvSpPr>
            <p:nvPr/>
          </p:nvSpPr>
          <p:spPr bwMode="auto">
            <a:xfrm>
              <a:off x="1043" y="45"/>
              <a:ext cx="27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FontTx/>
                <a:buNone/>
              </a:pPr>
              <a:r>
                <a:rPr lang="zh-CN" altLang="zh-CN" sz="2800" b="1" i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q</a:t>
              </a:r>
            </a:p>
          </p:txBody>
        </p:sp>
        <p:sp>
          <p:nvSpPr>
            <p:cNvPr id="4123" name="Rectangle 20" descr="信纸"/>
            <p:cNvSpPr>
              <a:spLocks noChangeArrowheads="1"/>
            </p:cNvSpPr>
            <p:nvPr/>
          </p:nvSpPr>
          <p:spPr bwMode="auto">
            <a:xfrm>
              <a:off x="408" y="317"/>
              <a:ext cx="499" cy="681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zh-CN" sz="3600" b="1">
                  <a:solidFill>
                    <a:schemeClr val="bg2"/>
                  </a:solidFill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</a:t>
              </a:r>
            </a:p>
          </p:txBody>
        </p:sp>
      </p:grp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3300413" y="2938463"/>
            <a:ext cx="27352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endParaRPr lang="zh-CN" altLang="zh-CN" sz="2400" b="1"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611188" y="1997075"/>
            <a:ext cx="5424487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633413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zh-CN" sz="2400" b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在外电源作用下，两极板上分别带上等量异号电荷，撤去电源，板上电荷仍可长久地集聚下去，是一种储存电能的部件。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708025" y="3675063"/>
            <a:ext cx="1103313" cy="46196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lang="zh-CN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定义</a:t>
            </a:r>
          </a:p>
        </p:txBody>
      </p:sp>
      <p:sp>
        <p:nvSpPr>
          <p:cNvPr id="32" name="AutoShape 26"/>
          <p:cNvSpPr>
            <a:spLocks noChangeArrowheads="1"/>
          </p:cNvSpPr>
          <p:nvPr/>
        </p:nvSpPr>
        <p:spPr bwMode="auto">
          <a:xfrm>
            <a:off x="1979613" y="3873500"/>
            <a:ext cx="647700" cy="144463"/>
          </a:xfrm>
          <a:prstGeom prst="rightArrow">
            <a:avLst>
              <a:gd name="adj1" fmla="val 50000"/>
              <a:gd name="adj2" fmla="val 112088"/>
            </a:avLst>
          </a:prstGeom>
          <a:solidFill>
            <a:schemeClr val="tx1"/>
          </a:solidFill>
          <a:ln w="38100" cap="sq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" name="Rectangle 27"/>
          <p:cNvSpPr>
            <a:spLocks noChangeArrowheads="1"/>
          </p:cNvSpPr>
          <p:nvPr/>
        </p:nvSpPr>
        <p:spPr bwMode="auto">
          <a:xfrm>
            <a:off x="2771775" y="3629025"/>
            <a:ext cx="5688013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zh-CN" sz="2400" b="1" dirty="0">
                <a:latin typeface="Times New Roman" panose="02020603050405020304" pitchFamily="18" charset="0"/>
                <a:ea typeface="仿宋_GB2312" pitchFamily="49" charset="-122"/>
              </a:rPr>
              <a:t>储存电能的元件。其特性可用</a:t>
            </a:r>
            <a:r>
              <a:rPr lang="zh-CN" altLang="zh-CN" sz="2800" b="1" i="1" dirty="0">
                <a:latin typeface="Times New Roman" panose="02020603050405020304" pitchFamily="18" charset="0"/>
                <a:ea typeface="仿宋_GB2312" pitchFamily="49" charset="-122"/>
              </a:rPr>
              <a:t>q</a:t>
            </a:r>
            <a:r>
              <a:rPr lang="zh-CN" altLang="zh-CN" sz="2400" b="1" dirty="0"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ea typeface="仿宋_GB2312" pitchFamily="49" charset="-122"/>
              </a:rPr>
              <a:t>-</a:t>
            </a:r>
            <a:r>
              <a:rPr lang="zh-CN" altLang="zh-CN" sz="2800" b="1" i="1" dirty="0">
                <a:latin typeface="Times New Roman" panose="02020603050405020304" pitchFamily="18" charset="0"/>
                <a:ea typeface="仿宋_GB2312" pitchFamily="49" charset="-122"/>
              </a:rPr>
              <a:t> u</a:t>
            </a:r>
            <a:r>
              <a:rPr lang="zh-CN" altLang="zh-CN" sz="2400" b="1" dirty="0">
                <a:latin typeface="Times New Roman" panose="02020603050405020304" pitchFamily="18" charset="0"/>
                <a:ea typeface="仿宋_GB2312" pitchFamily="49" charset="-122"/>
              </a:rPr>
              <a:t>平面上的一条曲线来描述</a:t>
            </a:r>
          </a:p>
        </p:txBody>
      </p:sp>
      <p:sp>
        <p:nvSpPr>
          <p:cNvPr id="34" name="Text Box 2"/>
          <p:cNvSpPr txBox="1">
            <a:spLocks noChangeArrowheads="1"/>
          </p:cNvSpPr>
          <p:nvPr/>
        </p:nvSpPr>
        <p:spPr bwMode="auto">
          <a:xfrm>
            <a:off x="1011238" y="5228532"/>
            <a:ext cx="7521575" cy="113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zh-CN" sz="2400" b="1" dirty="0">
                <a:latin typeface="楷体_GB2312" pitchFamily="49" charset="-122"/>
                <a:ea typeface="楷体_GB2312" pitchFamily="49" charset="-122"/>
              </a:rPr>
              <a:t>任何时刻，电容元件极板上的电荷</a:t>
            </a:r>
            <a:r>
              <a:rPr lang="zh-CN" altLang="zh-CN" sz="2400" b="1" i="1" dirty="0">
                <a:latin typeface="Times New Roman" panose="02020603050405020304" pitchFamily="18" charset="0"/>
                <a:ea typeface="楷体_GB2312" pitchFamily="49" charset="-122"/>
              </a:rPr>
              <a:t>q</a:t>
            </a:r>
            <a:r>
              <a:rPr lang="zh-CN" altLang="zh-CN" sz="2400" b="1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与电压</a:t>
            </a:r>
            <a:r>
              <a:rPr lang="zh-CN" altLang="zh-CN" sz="2400" b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lang="zh-CN" altLang="zh-CN" sz="2400" b="1" i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u </a:t>
            </a:r>
            <a:r>
              <a:rPr lang="zh-CN" altLang="zh-CN" sz="2400" b="1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成正比。</a:t>
            </a:r>
            <a:endParaRPr lang="en-US" altLang="zh-CN" sz="2400" b="1" dirty="0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zh-CN" sz="2400" b="1" i="1" dirty="0">
                <a:latin typeface="Times New Roman" panose="02020603050405020304" pitchFamily="18" charset="0"/>
                <a:ea typeface="楷体_GB2312" pitchFamily="49" charset="-122"/>
              </a:rPr>
              <a:t>q 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-</a:t>
            </a:r>
            <a:r>
              <a:rPr lang="zh-CN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zh-CN" sz="2400" b="1" i="1" dirty="0">
                <a:latin typeface="Times New Roman" panose="02020603050405020304" pitchFamily="18" charset="0"/>
                <a:ea typeface="楷体_GB2312" pitchFamily="49" charset="-122"/>
              </a:rPr>
              <a:t>u </a:t>
            </a:r>
            <a:r>
              <a:rPr lang="zh-CN" altLang="zh-CN" sz="2400" b="1" dirty="0">
                <a:latin typeface="楷体_GB2312" pitchFamily="49" charset="-122"/>
                <a:ea typeface="楷体_GB2312" pitchFamily="49" charset="-122"/>
              </a:rPr>
              <a:t>特性是过原点的直线</a:t>
            </a:r>
          </a:p>
        </p:txBody>
      </p:sp>
      <p:sp>
        <p:nvSpPr>
          <p:cNvPr id="35" name="Text Box 4"/>
          <p:cNvSpPr txBox="1">
            <a:spLocks noChangeArrowheads="1"/>
          </p:cNvSpPr>
          <p:nvPr/>
        </p:nvSpPr>
        <p:spPr bwMode="auto">
          <a:xfrm>
            <a:off x="708025" y="4645025"/>
            <a:ext cx="2357438" cy="4619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lang="zh-CN" altLang="zh-CN" sz="24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线性电容元件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9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9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9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90"/>
                            </p:stCondLst>
                            <p:childTnLst>
                              <p:par>
                                <p:cTn id="1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9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9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9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9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utoUpdateAnimBg="0"/>
      <p:bldP spid="30" grpId="0" autoUpdateAnimBg="0"/>
      <p:bldP spid="31" grpId="0" animBg="1" autoUpdateAnimBg="0"/>
      <p:bldP spid="32" grpId="0" animBg="1"/>
      <p:bldP spid="33" grpId="0" autoUpdateAnimBg="0"/>
      <p:bldP spid="34" grpId="0" autoUpdateAnimBg="0"/>
      <p:bldP spid="35" grpId="0" bldLvl="0" animBg="1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487" y="2636809"/>
            <a:ext cx="3745999" cy="2315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6870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819014"/>
              </p:ext>
            </p:extLst>
          </p:nvPr>
        </p:nvGraphicFramePr>
        <p:xfrm>
          <a:off x="4903301" y="657939"/>
          <a:ext cx="4138612" cy="765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02390" imgH="342855" progId="Equation.DSMT4">
                  <p:embed/>
                </p:oleObj>
              </mc:Choice>
              <mc:Fallback>
                <p:oleObj name="Equation" r:id="rId5" imgW="1702390" imgH="342855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3301" y="657939"/>
                        <a:ext cx="4138612" cy="765868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1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8560501"/>
              </p:ext>
            </p:extLst>
          </p:nvPr>
        </p:nvGraphicFramePr>
        <p:xfrm>
          <a:off x="419379" y="662272"/>
          <a:ext cx="4138613" cy="8091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994465" imgH="419205" progId="Equation.DSMT4">
                  <p:embed/>
                </p:oleObj>
              </mc:Choice>
              <mc:Fallback>
                <p:oleObj name="Equation" r:id="rId7" imgW="1994465" imgH="419205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379" y="662272"/>
                        <a:ext cx="4138613" cy="809161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2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2926141"/>
              </p:ext>
            </p:extLst>
          </p:nvPr>
        </p:nvGraphicFramePr>
        <p:xfrm>
          <a:off x="419379" y="1592951"/>
          <a:ext cx="4138613" cy="72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803950" imgH="342855" progId="Equation.DSMT4">
                  <p:embed/>
                </p:oleObj>
              </mc:Choice>
              <mc:Fallback>
                <p:oleObj name="Equation" r:id="rId9" imgW="1803950" imgH="342855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379" y="1592951"/>
                        <a:ext cx="4138613" cy="728662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9878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99" y="2469158"/>
            <a:ext cx="3240450" cy="2918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2900817"/>
              </p:ext>
            </p:extLst>
          </p:nvPr>
        </p:nvGraphicFramePr>
        <p:xfrm>
          <a:off x="4890747" y="1548693"/>
          <a:ext cx="987094" cy="93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96288" imgH="396288" progId="Equation.DSMT4">
                  <p:embed/>
                </p:oleObj>
              </mc:Choice>
              <mc:Fallback>
                <p:oleObj name="Equation" r:id="rId12" imgW="396288" imgH="396288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0747" y="1548693"/>
                        <a:ext cx="987094" cy="936287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695325" y="5862161"/>
            <a:ext cx="7610475" cy="46166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marL="342900" indent="-342900" eaLnBrk="0" hangingPunct="0">
              <a:buFont typeface="Wingdings" panose="05000000000000000000" pitchFamily="2" charset="2"/>
              <a:buChar char="n"/>
              <a:defRPr/>
            </a:pP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2400" i="1" baseline="-25000" dirty="0" err="1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2400" i="1" baseline="-25000" dirty="0" err="1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都是从初始值开始按指数规律衰减至零</a:t>
            </a: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9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98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9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9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220" y="188550"/>
            <a:ext cx="3258955" cy="20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8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87109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68059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0152663"/>
              </p:ext>
            </p:extLst>
          </p:nvPr>
        </p:nvGraphicFramePr>
        <p:xfrm>
          <a:off x="683460" y="535695"/>
          <a:ext cx="4949825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02390" imgH="342855" progId="Equation.DSMT4">
                  <p:embed/>
                </p:oleObj>
              </mc:Choice>
              <mc:Fallback>
                <p:oleObj name="Equation" r:id="rId5" imgW="1702390" imgH="342855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460" y="535695"/>
                        <a:ext cx="4949825" cy="915988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9298586"/>
              </p:ext>
            </p:extLst>
          </p:nvPr>
        </p:nvGraphicFramePr>
        <p:xfrm>
          <a:off x="7520515" y="328632"/>
          <a:ext cx="913343" cy="866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96288" imgH="396288" progId="Equation.DSMT4">
                  <p:embed/>
                </p:oleObj>
              </mc:Choice>
              <mc:Fallback>
                <p:oleObj name="Equation" r:id="rId7" imgW="396288" imgH="396288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0515" y="328632"/>
                        <a:ext cx="913343" cy="866333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790773" y="2626071"/>
            <a:ext cx="7945438" cy="326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时间常数 </a:t>
            </a:r>
            <a:r>
              <a:rPr lang="el-GR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反映了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RL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电路响应衰减的快慢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τ 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越大，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衰减得越慢，电感释放能量的速度越慢；</a:t>
            </a:r>
            <a:endParaRPr lang="en-US" altLang="zh-CN" sz="20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n"/>
            </a:pP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在同样大的初始电流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作用下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000" dirty="0">
              <a:latin typeface="Times New Roman" pitchFamily="18" charset="0"/>
              <a:cs typeface="Times New Roman" pitchFamily="18" charset="0"/>
            </a:endParaRPr>
          </a:p>
          <a:p>
            <a:pPr marL="711200" lvl="1" indent="-347663" ea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u"/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电感</a:t>
            </a:r>
            <a:r>
              <a:rPr lang="en-US" altLang="zh-CN" sz="20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越大，电感储存的磁场能量越多，释放能量所需的时间就越长；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11200" lvl="1" indent="-347663" ea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u"/>
            </a:pPr>
            <a:r>
              <a:rPr lang="zh-CN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电阻</a:t>
            </a:r>
            <a:r>
              <a:rPr lang="en-US" altLang="zh-CN" sz="20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越小，在同样大的初始电流</a:t>
            </a:r>
            <a:r>
              <a:rPr lang="en-US" altLang="zh-CN" sz="20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zh-CN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作用下，电阻消耗的功率就越小，暂态过程也就越长。</a:t>
            </a:r>
          </a:p>
        </p:txBody>
      </p:sp>
      <p:sp>
        <p:nvSpPr>
          <p:cNvPr id="10" name="矩形 9"/>
          <p:cNvSpPr/>
          <p:nvPr/>
        </p:nvSpPr>
        <p:spPr>
          <a:xfrm>
            <a:off x="763317" y="5850249"/>
            <a:ext cx="7673975" cy="9572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marL="342900" indent="-342900" eaLnBrk="0" hangingPunct="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改变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或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的数值，也可以改变电路的</a:t>
            </a:r>
            <a:r>
              <a:rPr lang="zh-CN" altLang="en-US" sz="20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时间常数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，进而改变</a:t>
            </a:r>
            <a:r>
              <a:rPr lang="zh-CN" altLang="en-US" sz="20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电路响应衰减的速度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。</a:t>
            </a:r>
          </a:p>
        </p:txBody>
      </p:sp>
      <p:graphicFrame>
        <p:nvGraphicFramePr>
          <p:cNvPr id="12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615059"/>
              </p:ext>
            </p:extLst>
          </p:nvPr>
        </p:nvGraphicFramePr>
        <p:xfrm>
          <a:off x="683460" y="1584884"/>
          <a:ext cx="4644073" cy="9079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994465" imgH="419205" progId="Equation.DSMT4">
                  <p:embed/>
                </p:oleObj>
              </mc:Choice>
              <mc:Fallback>
                <p:oleObj name="Equation" r:id="rId9" imgW="1994465" imgH="41920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460" y="1584884"/>
                        <a:ext cx="4644073" cy="907986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12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687" y="4039108"/>
            <a:ext cx="3141553" cy="224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1958899"/>
              </p:ext>
            </p:extLst>
          </p:nvPr>
        </p:nvGraphicFramePr>
        <p:xfrm>
          <a:off x="777473" y="1576964"/>
          <a:ext cx="3622675" cy="1316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701800" imgH="635000" progId="Equation.DSMT4">
                  <p:embed/>
                </p:oleObj>
              </mc:Choice>
              <mc:Fallback>
                <p:oleObj name="Equation" r:id="rId6" imgW="1701800" imgH="63500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473" y="1576964"/>
                        <a:ext cx="3622675" cy="1316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9171429"/>
              </p:ext>
            </p:extLst>
          </p:nvPr>
        </p:nvGraphicFramePr>
        <p:xfrm>
          <a:off x="827088" y="3677184"/>
          <a:ext cx="3057525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465352" imgH="203762" progId="Equation.DSMT4">
                  <p:embed/>
                </p:oleObj>
              </mc:Choice>
              <mc:Fallback>
                <p:oleObj name="Equation" r:id="rId8" imgW="1465352" imgH="203762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3677184"/>
                        <a:ext cx="3057525" cy="39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9191056"/>
              </p:ext>
            </p:extLst>
          </p:nvPr>
        </p:nvGraphicFramePr>
        <p:xfrm>
          <a:off x="777473" y="4118466"/>
          <a:ext cx="2001837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041120" imgH="393480" progId="Equation.DSMT4">
                  <p:embed/>
                </p:oleObj>
              </mc:Choice>
              <mc:Fallback>
                <p:oleObj name="Equation" r:id="rId10" imgW="1041120" imgH="39348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473" y="4118466"/>
                        <a:ext cx="2001837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9147717"/>
              </p:ext>
            </p:extLst>
          </p:nvPr>
        </p:nvGraphicFramePr>
        <p:xfrm>
          <a:off x="806007" y="4898201"/>
          <a:ext cx="3248025" cy="85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465352" imgH="420530" progId="Equation.DSMT4">
                  <p:embed/>
                </p:oleObj>
              </mc:Choice>
              <mc:Fallback>
                <p:oleObj name="Equation" r:id="rId12" imgW="1465352" imgH="42053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007" y="4898201"/>
                        <a:ext cx="3248025" cy="855663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1598684"/>
              </p:ext>
            </p:extLst>
          </p:nvPr>
        </p:nvGraphicFramePr>
        <p:xfrm>
          <a:off x="806007" y="5887675"/>
          <a:ext cx="2792413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295962" imgH="393871" progId="Equation.DSMT4">
                  <p:embed/>
                </p:oleObj>
              </mc:Choice>
              <mc:Fallback>
                <p:oleObj name="Equation" r:id="rId14" imgW="1295962" imgH="393871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007" y="5887675"/>
                        <a:ext cx="2792413" cy="796925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95288" y="514350"/>
            <a:ext cx="8120062" cy="101441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27622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indent="0">
              <a:lnSpc>
                <a:spcPct val="125000"/>
              </a:lnSpc>
              <a:defRPr/>
            </a:pPr>
            <a:r>
              <a:rPr lang="zh-CN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3-6 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图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3.16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）电路中，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= 0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时开关由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换至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，换路前电路已处于稳态。求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≥ 0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时电感电流</a:t>
            </a:r>
            <a:r>
              <a:rPr lang="en-US" altLang="zh-CN" sz="2400" i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400" i="1" baseline="-30000" dirty="0" err="1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和电感电压</a:t>
            </a:r>
            <a:r>
              <a:rPr lang="en-US" altLang="zh-CN" sz="2400" i="1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2400" i="1" baseline="-30000" dirty="0" err="1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。</a:t>
            </a:r>
            <a:endParaRPr lang="zh-CN" altLang="en-US" sz="2400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79388" y="1530350"/>
            <a:ext cx="917575" cy="4603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27622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indent="0"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解：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95288" y="3113919"/>
            <a:ext cx="3464410" cy="46166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0" hangingPunct="0">
              <a:defRPr/>
            </a:pP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≥ 0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时，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两端等效电阻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:</a:t>
            </a:r>
            <a:endParaRPr lang="zh-CN" altLang="en-US" sz="2400" dirty="0"/>
          </a:p>
        </p:txBody>
      </p:sp>
      <p:pic>
        <p:nvPicPr>
          <p:cNvPr id="38925" name="Picture 1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824" y="1592993"/>
            <a:ext cx="4520175" cy="212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3"/>
          <p:cNvSpPr/>
          <p:nvPr/>
        </p:nvSpPr>
        <p:spPr>
          <a:xfrm>
            <a:off x="251400" y="605502"/>
            <a:ext cx="1061362" cy="4320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+mn-ea"/>
              </a:rPr>
              <a:t>例</a:t>
            </a:r>
            <a:r>
              <a:rPr lang="en-US" altLang="zh-CN" sz="2400" b="1" dirty="0">
                <a:solidFill>
                  <a:schemeClr val="tx1"/>
                </a:solidFill>
                <a:latin typeface="+mn-ea"/>
              </a:rPr>
              <a:t>3-6</a:t>
            </a:r>
            <a:endParaRPr lang="zh-CN" altLang="en-US" sz="2400" b="1" dirty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0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988" y="1958975"/>
            <a:ext cx="3190875" cy="255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9915168"/>
              </p:ext>
            </p:extLst>
          </p:nvPr>
        </p:nvGraphicFramePr>
        <p:xfrm>
          <a:off x="980413" y="2169634"/>
          <a:ext cx="4824670" cy="749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12720" imgH="393480" progId="Equation.DSMT4">
                  <p:embed/>
                </p:oleObj>
              </mc:Choice>
              <mc:Fallback>
                <p:oleObj name="Equation" r:id="rId5" imgW="2412720" imgH="39348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0413" y="2169634"/>
                        <a:ext cx="4824670" cy="7490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3672018"/>
              </p:ext>
            </p:extLst>
          </p:nvPr>
        </p:nvGraphicFramePr>
        <p:xfrm>
          <a:off x="948637" y="3508188"/>
          <a:ext cx="4114800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740565" imgH="228690" progId="Equation.DSMT4">
                  <p:embed/>
                </p:oleObj>
              </mc:Choice>
              <mc:Fallback>
                <p:oleObj name="Equation" r:id="rId7" imgW="1740565" imgH="22869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8637" y="3508188"/>
                        <a:ext cx="4114800" cy="490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9945385"/>
              </p:ext>
            </p:extLst>
          </p:nvPr>
        </p:nvGraphicFramePr>
        <p:xfrm>
          <a:off x="912813" y="3998725"/>
          <a:ext cx="4108450" cy="877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943685" imgH="431810" progId="Equation.DSMT4">
                  <p:embed/>
                </p:oleObj>
              </mc:Choice>
              <mc:Fallback>
                <p:oleObj name="Equation" r:id="rId9" imgW="1943685" imgH="43181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2813" y="3998725"/>
                        <a:ext cx="4108450" cy="877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92088" y="669925"/>
            <a:ext cx="8740775" cy="147796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27622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indent="0">
              <a:lnSpc>
                <a:spcPct val="125000"/>
              </a:lnSpc>
              <a:defRPr/>
            </a:pPr>
            <a:r>
              <a:rPr lang="zh-CN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3-7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图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3.17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）电路中，已知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2400" baseline="-300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=24V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=1kΩ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=1H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，电压表内阻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400" baseline="-30000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=400kΩ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=0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时开关断开，断开前电路已处于稳态。求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≥0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时电感电流</a:t>
            </a:r>
            <a:r>
              <a:rPr lang="en-US" altLang="zh-CN" sz="2400" i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400" baseline="-30000" dirty="0" err="1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和电压表两端电压初始值。</a:t>
            </a:r>
            <a:endParaRPr lang="zh-CN" altLang="en-US" sz="2400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42888" y="2276475"/>
            <a:ext cx="850900" cy="46196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27622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indent="0"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解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99619" y="2892480"/>
            <a:ext cx="3764172" cy="46166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0" hangingPunct="0">
              <a:defRPr/>
            </a:pP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≥ 0 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时，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两端等效电阻：</a:t>
            </a:r>
            <a:endParaRPr lang="zh-CN" altLang="en-US" sz="2400" dirty="0"/>
          </a:p>
        </p:txBody>
      </p:sp>
      <p:pic>
        <p:nvPicPr>
          <p:cNvPr id="82958" name="Picture 1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113" y="4454525"/>
            <a:ext cx="1731962" cy="234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/>
          <p:cNvSpPr/>
          <p:nvPr/>
        </p:nvSpPr>
        <p:spPr>
          <a:xfrm>
            <a:off x="68938" y="692503"/>
            <a:ext cx="1061362" cy="4320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+mn-ea"/>
              </a:rPr>
              <a:t>例</a:t>
            </a:r>
            <a:r>
              <a:rPr lang="en-US" altLang="zh-CN" sz="2400" b="1" dirty="0">
                <a:solidFill>
                  <a:schemeClr val="tx1"/>
                </a:solidFill>
                <a:latin typeface="+mn-ea"/>
              </a:rPr>
              <a:t>3-7</a:t>
            </a:r>
            <a:endParaRPr lang="zh-CN" altLang="en-US" sz="2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471488" y="4845909"/>
            <a:ext cx="2031325" cy="46166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0" hangingPunct="0">
              <a:defRPr/>
            </a:pP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则电感电流：</a:t>
            </a:r>
            <a:endParaRPr lang="zh-CN" altLang="en-US" sz="2400" dirty="0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4301719"/>
              </p:ext>
            </p:extLst>
          </p:nvPr>
        </p:nvGraphicFramePr>
        <p:xfrm>
          <a:off x="917349" y="5435277"/>
          <a:ext cx="436245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968480" imgH="342720" progId="Equation.DSMT4">
                  <p:embed/>
                </p:oleObj>
              </mc:Choice>
              <mc:Fallback>
                <p:oleObj name="Equation" r:id="rId12" imgW="1968480" imgH="342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7349" y="5435277"/>
                        <a:ext cx="4362450" cy="6985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500"/>
                                        <p:tgtEl>
                                          <p:spTgt spid="82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3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5124859"/>
              </p:ext>
            </p:extLst>
          </p:nvPr>
        </p:nvGraphicFramePr>
        <p:xfrm>
          <a:off x="672680" y="2692661"/>
          <a:ext cx="6265863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871050" imgH="241295" progId="Equation.DSMT4">
                  <p:embed/>
                </p:oleObj>
              </mc:Choice>
              <mc:Fallback>
                <p:oleObj name="Equation" r:id="rId4" imgW="2871050" imgH="24129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680" y="2692661"/>
                        <a:ext cx="6265863" cy="485775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429422" y="2031454"/>
            <a:ext cx="3570208" cy="46166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0" hangingPunct="0">
              <a:defRPr/>
            </a:pP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电压表两端电压初始值：</a:t>
            </a:r>
            <a:endParaRPr lang="zh-CN" altLang="en-US" sz="2400" dirty="0"/>
          </a:p>
        </p:txBody>
      </p:sp>
      <p:pic>
        <p:nvPicPr>
          <p:cNvPr id="7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331" y="198699"/>
            <a:ext cx="2017712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8" name="矩形 1"/>
          <p:cNvSpPr>
            <a:spLocks noChangeArrowheads="1"/>
          </p:cNvSpPr>
          <p:nvPr/>
        </p:nvSpPr>
        <p:spPr bwMode="auto">
          <a:xfrm>
            <a:off x="445450" y="3424798"/>
            <a:ext cx="8217360" cy="2477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5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可以看出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eaLnBrk="1" hangingPunct="1">
              <a:lnSpc>
                <a:spcPct val="125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n"/>
            </a:pPr>
            <a:r>
              <a:rPr lang="zh-C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在换路瞬间，电压表两端出现了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9600V</a:t>
            </a:r>
            <a:r>
              <a:rPr lang="zh-C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的高压，远超出电压表量程，尽管时间常数很小，过渡过程短暂，但也可能使电压表损坏。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eaLnBrk="1" hangingPunct="1">
              <a:lnSpc>
                <a:spcPct val="125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n"/>
            </a:pP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RL</a:t>
            </a:r>
            <a:r>
              <a:rPr lang="zh-C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串联电路可看作电感线圈的电路模型，图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3.17</a:t>
            </a:r>
            <a:r>
              <a:rPr lang="zh-C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）电路为线圈电压测量电路，因此在开关断开前必须将电压表去掉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以免引起过电压而损坏电压表。</a:t>
            </a: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2061911"/>
              </p:ext>
            </p:extLst>
          </p:nvPr>
        </p:nvGraphicFramePr>
        <p:xfrm>
          <a:off x="677232" y="1220297"/>
          <a:ext cx="436245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968480" imgH="342720" progId="Equation.DSMT4">
                  <p:embed/>
                </p:oleObj>
              </mc:Choice>
              <mc:Fallback>
                <p:oleObj name="Equation" r:id="rId7" imgW="1968480" imgH="342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232" y="1220297"/>
                        <a:ext cx="4362450" cy="6985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429422" y="635451"/>
            <a:ext cx="1723549" cy="46166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0" hangingPunct="0">
              <a:defRPr/>
            </a:pP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电感电流：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826975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9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9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9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096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3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8" name="矩形 1"/>
          <p:cNvSpPr>
            <a:spLocks noChangeArrowheads="1"/>
          </p:cNvSpPr>
          <p:nvPr/>
        </p:nvSpPr>
        <p:spPr bwMode="auto">
          <a:xfrm>
            <a:off x="539440" y="908650"/>
            <a:ext cx="8281150" cy="2015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5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另外，由于电源断开瞬间电流变化率过大，会在线圈两端产生很大的感应电动势，容易造成开关两触点之间空气击穿，使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开关触点被烧毁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25000"/>
              </a:lnSpc>
              <a:spcBef>
                <a:spcPct val="0"/>
              </a:spcBef>
              <a:buClrTx/>
              <a:buFontTx/>
              <a:buNone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25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为避免以上现象发生，往往在电源断开的同时，将线圈短路或用一个低值泄放电阻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R' 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与线圈连接，以便使电流逐渐减小，如图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3. 18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所示。</a:t>
            </a:r>
            <a:endParaRPr lang="zh-CN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577" y="2991055"/>
            <a:ext cx="7000875" cy="33432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52977" y="616514"/>
            <a:ext cx="410368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RC</a:t>
            </a:r>
            <a:r>
              <a:rPr lang="zh-CN" altLang="zh-CN" sz="2400" b="1" dirty="0">
                <a:solidFill>
                  <a:srgbClr val="0000FF"/>
                </a:solidFill>
                <a:latin typeface="Arial" panose="020B0604020202020204" pitchFamily="34" charset="0"/>
                <a:ea typeface="仿宋_GB2312" pitchFamily="49" charset="-122"/>
              </a:rPr>
              <a:t>电路</a:t>
            </a: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仿宋_GB2312" pitchFamily="49" charset="-122"/>
              </a:rPr>
              <a:t>：</a:t>
            </a:r>
            <a:endParaRPr lang="en-US" altLang="zh-CN" sz="2400" b="1" dirty="0">
              <a:solidFill>
                <a:srgbClr val="0000FF"/>
              </a:solidFill>
              <a:latin typeface="Arial" panose="020B0604020202020204" pitchFamily="34" charset="0"/>
              <a:ea typeface="仿宋_GB2312" pitchFamily="49" charset="-122"/>
            </a:endParaRP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zh-CN" sz="2000" b="1" dirty="0">
                <a:solidFill>
                  <a:srgbClr val="0000FF"/>
                </a:solidFill>
                <a:latin typeface="Arial" panose="020B0604020202020204" pitchFamily="34" charset="0"/>
                <a:ea typeface="仿宋_GB2312" pitchFamily="49" charset="-122"/>
              </a:rPr>
              <a:t>零</a:t>
            </a:r>
            <a:r>
              <a:rPr lang="zh-CN" altLang="en-US" sz="2000" b="1" dirty="0">
                <a:solidFill>
                  <a:srgbClr val="0000FF"/>
                </a:solidFill>
                <a:latin typeface="Arial" panose="020B0604020202020204" pitchFamily="34" charset="0"/>
                <a:ea typeface="仿宋_GB2312" pitchFamily="49" charset="-122"/>
              </a:rPr>
              <a:t>输入</a:t>
            </a:r>
            <a:r>
              <a:rPr lang="zh-CN" altLang="zh-CN" sz="2000" b="1" dirty="0">
                <a:solidFill>
                  <a:srgbClr val="0000FF"/>
                </a:solidFill>
                <a:latin typeface="Arial" panose="020B0604020202020204" pitchFamily="34" charset="0"/>
                <a:ea typeface="仿宋_GB2312" pitchFamily="49" charset="-122"/>
              </a:rPr>
              <a:t>响应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4891079" y="652494"/>
            <a:ext cx="410368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RL</a:t>
            </a:r>
            <a:r>
              <a:rPr lang="zh-CN" altLang="zh-CN" sz="2400" b="1" dirty="0">
                <a:solidFill>
                  <a:srgbClr val="0000FF"/>
                </a:solidFill>
                <a:latin typeface="Arial" panose="020B0604020202020204" pitchFamily="34" charset="0"/>
                <a:ea typeface="仿宋_GB2312" pitchFamily="49" charset="-122"/>
              </a:rPr>
              <a:t>电路</a:t>
            </a: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仿宋_GB2312" pitchFamily="49" charset="-122"/>
              </a:rPr>
              <a:t>：</a:t>
            </a:r>
            <a:endParaRPr lang="en-US" altLang="zh-CN" sz="2400" b="1" dirty="0">
              <a:solidFill>
                <a:srgbClr val="0000FF"/>
              </a:solidFill>
              <a:latin typeface="Arial" panose="020B0604020202020204" pitchFamily="34" charset="0"/>
              <a:ea typeface="仿宋_GB2312" pitchFamily="49" charset="-122"/>
            </a:endParaRP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zh-CN" sz="2000" b="1" dirty="0">
                <a:solidFill>
                  <a:srgbClr val="0000FF"/>
                </a:solidFill>
                <a:latin typeface="Arial" panose="020B0604020202020204" pitchFamily="34" charset="0"/>
                <a:ea typeface="仿宋_GB2312" pitchFamily="49" charset="-122"/>
              </a:rPr>
              <a:t>零</a:t>
            </a:r>
            <a:r>
              <a:rPr lang="zh-CN" altLang="en-US" sz="2000" b="1" dirty="0">
                <a:solidFill>
                  <a:srgbClr val="0000FF"/>
                </a:solidFill>
                <a:latin typeface="Arial" panose="020B0604020202020204" pitchFamily="34" charset="0"/>
                <a:ea typeface="仿宋_GB2312" pitchFamily="49" charset="-122"/>
              </a:rPr>
              <a:t>输入</a:t>
            </a:r>
            <a:r>
              <a:rPr lang="zh-CN" altLang="zh-CN" sz="2000" b="1" dirty="0">
                <a:solidFill>
                  <a:srgbClr val="0000FF"/>
                </a:solidFill>
                <a:latin typeface="Arial" panose="020B0604020202020204" pitchFamily="34" charset="0"/>
                <a:ea typeface="仿宋_GB2312" pitchFamily="49" charset="-122"/>
              </a:rPr>
              <a:t>响应</a:t>
            </a: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2567293"/>
              </p:ext>
            </p:extLst>
          </p:nvPr>
        </p:nvGraphicFramePr>
        <p:xfrm>
          <a:off x="755470" y="2711117"/>
          <a:ext cx="3196956" cy="671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28091" imgH="343667" progId="Equation.DSMT4">
                  <p:embed/>
                </p:oleObj>
              </mc:Choice>
              <mc:Fallback>
                <p:oleObj name="Equation" r:id="rId3" imgW="1528091" imgH="34366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470" y="2711117"/>
                        <a:ext cx="3196956" cy="6718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1435132"/>
              </p:ext>
            </p:extLst>
          </p:nvPr>
        </p:nvGraphicFramePr>
        <p:xfrm>
          <a:off x="665959" y="1614290"/>
          <a:ext cx="1976382" cy="11592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17440" imgH="685800" progId="Equation.DSMT4">
                  <p:embed/>
                </p:oleObj>
              </mc:Choice>
              <mc:Fallback>
                <p:oleObj name="Equation" r:id="rId5" imgW="1117440" imgH="685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959" y="1614290"/>
                        <a:ext cx="1976382" cy="11592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006" y="4799265"/>
            <a:ext cx="2469483" cy="1650554"/>
          </a:xfrm>
          <a:prstGeom prst="rect">
            <a:avLst/>
          </a:prstGeom>
        </p:spPr>
      </p:pic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665960" y="3399415"/>
            <a:ext cx="4048668" cy="133882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indent="0" algn="just">
              <a:lnSpc>
                <a:spcPct val="150000"/>
              </a:lnSpc>
              <a:defRPr/>
            </a:pP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在一定初始电压</a:t>
            </a:r>
            <a:r>
              <a:rPr lang="en-US" altLang="zh-CN" b="1" i="1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b="1" baseline="-30000" dirty="0" err="1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下</a:t>
            </a: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265113" indent="-265113" algn="just">
              <a:lnSpc>
                <a:spcPct val="150000"/>
              </a:lnSpc>
              <a:buSzPct val="80000"/>
              <a:buFont typeface="Wingdings" panose="05000000000000000000" pitchFamily="2" charset="2"/>
              <a:buChar char="u"/>
              <a:defRPr/>
            </a:pP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电容</a:t>
            </a:r>
            <a:r>
              <a:rPr lang="en-US" altLang="zh-CN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越大，则储存的电荷越多；</a:t>
            </a:r>
            <a:endParaRPr lang="en-US" altLang="zh-CN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 marL="265113" indent="-265113" algn="just">
              <a:lnSpc>
                <a:spcPct val="150000"/>
              </a:lnSpc>
              <a:buSzPct val="80000"/>
              <a:buFont typeface="Wingdings" panose="05000000000000000000" pitchFamily="2" charset="2"/>
              <a:buChar char="u"/>
              <a:defRPr/>
            </a:pP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电阻</a:t>
            </a:r>
            <a:r>
              <a:rPr lang="en-US" altLang="zh-CN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越大，则放电的电流越小；</a:t>
            </a:r>
            <a:endParaRPr lang="en-US" altLang="zh-CN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996" y="438104"/>
            <a:ext cx="2329440" cy="1672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5796170" y="100786"/>
            <a:ext cx="2367396" cy="551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4338533"/>
              </p:ext>
            </p:extLst>
          </p:nvPr>
        </p:nvGraphicFramePr>
        <p:xfrm>
          <a:off x="5096820" y="1707458"/>
          <a:ext cx="1616176" cy="119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104840" imgH="838080" progId="Equation.DSMT4">
                  <p:embed/>
                </p:oleObj>
              </mc:Choice>
              <mc:Fallback>
                <p:oleObj name="Equation" r:id="rId9" imgW="1104840" imgH="838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6820" y="1707458"/>
                        <a:ext cx="1616176" cy="1197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124" y="363941"/>
            <a:ext cx="2484931" cy="1485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373162" y="332570"/>
            <a:ext cx="4346279" cy="6408890"/>
          </a:xfrm>
          <a:prstGeom prst="rect">
            <a:avLst/>
          </a:prstGeom>
          <a:solidFill>
            <a:srgbClr val="5B9BD5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4370579"/>
              </p:ext>
            </p:extLst>
          </p:nvPr>
        </p:nvGraphicFramePr>
        <p:xfrm>
          <a:off x="5145697" y="2900734"/>
          <a:ext cx="3205555" cy="5932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702390" imgH="342855" progId="Equation.DSMT4">
                  <p:embed/>
                </p:oleObj>
              </mc:Choice>
              <mc:Fallback>
                <p:oleObj name="Equation" r:id="rId12" imgW="1702390" imgH="34285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5697" y="2900734"/>
                        <a:ext cx="3205555" cy="5932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4981802" y="3506208"/>
            <a:ext cx="401296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在同样大的初始电流</a:t>
            </a:r>
            <a:r>
              <a:rPr lang="en-US" altLang="zh-CN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zh-CN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作用下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1600" b="1" dirty="0">
              <a:latin typeface="Times New Roman" pitchFamily="18" charset="0"/>
              <a:cs typeface="Times New Roman" pitchFamily="18" charset="0"/>
            </a:endParaRPr>
          </a:p>
          <a:p>
            <a:pPr marL="265113" lvl="1" indent="-265113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电感</a:t>
            </a:r>
            <a:r>
              <a:rPr lang="en-US" altLang="zh-CN" sz="14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zh-CN"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越大，电感储存的磁场能量越多，释放能量所需的时间就越长；</a:t>
            </a:r>
            <a:endParaRPr lang="en-US" altLang="zh-CN" sz="1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5113" lvl="1" indent="-265113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电阻</a:t>
            </a:r>
            <a:r>
              <a:rPr lang="en-US" altLang="zh-CN" sz="14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zh-CN"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越小，在同样大的初始电流</a:t>
            </a:r>
            <a:r>
              <a:rPr lang="en-US" altLang="zh-CN" sz="14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4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zh-CN" altLang="zh-CN"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作用下，电阻消耗的功率就越小，暂态过程也就越长。</a:t>
            </a:r>
          </a:p>
        </p:txBody>
      </p:sp>
      <p:pic>
        <p:nvPicPr>
          <p:cNvPr id="32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826" y="5159583"/>
            <a:ext cx="2390299" cy="14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矩形 15"/>
          <p:cNvSpPr/>
          <p:nvPr/>
        </p:nvSpPr>
        <p:spPr>
          <a:xfrm>
            <a:off x="4729534" y="332570"/>
            <a:ext cx="4368282" cy="6408890"/>
          </a:xfrm>
          <a:prstGeom prst="rect">
            <a:avLst/>
          </a:prstGeom>
          <a:solidFill>
            <a:srgbClr val="FF0000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0" name="对象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3151963"/>
              </p:ext>
            </p:extLst>
          </p:nvPr>
        </p:nvGraphicFramePr>
        <p:xfrm>
          <a:off x="7446757" y="2272874"/>
          <a:ext cx="653733" cy="620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396288" imgH="396288" progId="Equation.DSMT4">
                  <p:embed/>
                </p:oleObj>
              </mc:Choice>
              <mc:Fallback>
                <p:oleObj name="Equation" r:id="rId15" imgW="396288" imgH="396288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6757" y="2272874"/>
                        <a:ext cx="653733" cy="620085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3878652"/>
              </p:ext>
            </p:extLst>
          </p:nvPr>
        </p:nvGraphicFramePr>
        <p:xfrm>
          <a:off x="3097892" y="2294650"/>
          <a:ext cx="961218" cy="3315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485843" imgH="178747" progId="Equation.DSMT4">
                  <p:embed/>
                </p:oleObj>
              </mc:Choice>
              <mc:Fallback>
                <p:oleObj name="Equation" r:id="rId17" imgW="485843" imgH="17874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7892" y="2294650"/>
                        <a:ext cx="961218" cy="331551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79390" y="100786"/>
            <a:ext cx="973138" cy="51911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zh-CN" sz="2800" b="1" dirty="0">
                <a:solidFill>
                  <a:srgbClr val="0000FF"/>
                </a:solidFill>
                <a:latin typeface="Arial" panose="020B0604020202020204" pitchFamily="34" charset="0"/>
              </a:rPr>
              <a:t>小结</a:t>
            </a:r>
          </a:p>
        </p:txBody>
      </p:sp>
      <p:graphicFrame>
        <p:nvGraphicFramePr>
          <p:cNvPr id="33" name="对象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7803931"/>
              </p:ext>
            </p:extLst>
          </p:nvPr>
        </p:nvGraphicFramePr>
        <p:xfrm>
          <a:off x="3214571" y="5429709"/>
          <a:ext cx="257016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018210" imgH="343646" progId="Equation.DSMT4">
                  <p:embed/>
                </p:oleObj>
              </mc:Choice>
              <mc:Fallback>
                <p:oleObj name="Equation" r:id="rId19" imgW="1018210" imgH="343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571" y="5429709"/>
                        <a:ext cx="2570163" cy="8636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14448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4627717"/>
              </p:ext>
            </p:extLst>
          </p:nvPr>
        </p:nvGraphicFramePr>
        <p:xfrm>
          <a:off x="2987780" y="1578769"/>
          <a:ext cx="257016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18210" imgH="343646" progId="Equation.DSMT4">
                  <p:embed/>
                </p:oleObj>
              </mc:Choice>
              <mc:Fallback>
                <p:oleObj name="Equation" r:id="rId4" imgW="1018210" imgH="343646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780" y="1578769"/>
                        <a:ext cx="2570163" cy="8636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50850" y="758825"/>
            <a:ext cx="8212138" cy="83026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27622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indent="633413">
              <a:defRPr/>
            </a:pPr>
            <a:r>
              <a:rPr lang="zh-CN" altLang="zh-CN" sz="2400" dirty="0">
                <a:latin typeface="Times New Roman" pitchFamily="18" charset="0"/>
                <a:cs typeface="Times New Roman" pitchFamily="18" charset="0"/>
              </a:rPr>
              <a:t>从上面的分析可见，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RC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电路和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RL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电路中所有的零输入响应都具有以下相同的形式            </a:t>
            </a:r>
            <a:endParaRPr lang="zh-CN" altLang="en-US" sz="24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0263" y="2717800"/>
            <a:ext cx="5849937" cy="46196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(t)——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零输入响应，可以是电压或电流，</a:t>
            </a:r>
            <a:endParaRPr lang="zh-CN" altLang="en-US" sz="2400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31514" y="4837049"/>
            <a:ext cx="7921625" cy="46196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27622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R — 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换路后储能元件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或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两端的戴维南等效电阻。</a:t>
            </a:r>
            <a:endParaRPr lang="zh-CN" altLang="en-US" sz="2400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800100" y="3295650"/>
            <a:ext cx="3730625" cy="4603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(0</a:t>
            </a:r>
            <a:r>
              <a:rPr lang="en-US" altLang="zh-CN" sz="2400" baseline="-3000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)——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响应的初始值，</a:t>
            </a:r>
            <a:endParaRPr lang="zh-CN" altLang="en-US" sz="2400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800100" y="3862842"/>
            <a:ext cx="8048625" cy="46196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el-GR" altLang="zh-CN" sz="2400" i="1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τ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— 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换路后电路的时间常数，在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RC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电路中，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τ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RC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；</a:t>
            </a: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716020" y="4333640"/>
            <a:ext cx="3530600" cy="46196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在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RL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电路中，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τ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L/R</a:t>
            </a:r>
            <a:r>
              <a:rPr lang="zh-CN" altLang="en-US" sz="2400" i="1" dirty="0">
                <a:latin typeface="Times New Roman" pitchFamily="18" charset="0"/>
                <a:cs typeface="Times New Roman" pitchFamily="18" charset="0"/>
              </a:rPr>
              <a:t>；</a:t>
            </a: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274638" y="5348288"/>
            <a:ext cx="950912" cy="461962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>
            <a:lvl1pPr indent="27622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indent="0" algn="ctr">
              <a:defRPr/>
            </a:pP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表明</a:t>
            </a:r>
            <a:endParaRPr lang="zh-CN" altLang="en-US" sz="24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739775" y="5810250"/>
            <a:ext cx="7635875" cy="46196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27622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indent="0"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一阶电路的零输入响应是由初始值按指数规律衰减的。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/>
      <p:bldP spid="10" grpId="0"/>
      <p:bldP spid="11" grpId="0"/>
      <p:bldP spid="12" grpId="0" animBg="1"/>
      <p:bldP spid="1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025" y="2633321"/>
            <a:ext cx="4121150" cy="259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6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38338" y="620713"/>
            <a:ext cx="5041900" cy="576262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130000"/>
              </a:lnSpc>
            </a:pPr>
            <a:r>
              <a:rPr lang="en-US" altLang="zh-CN" b="1">
                <a:latin typeface="隶书" panose="02010509060101010101" pitchFamily="49" charset="-122"/>
                <a:ea typeface="隶书" panose="02010509060101010101" pitchFamily="49" charset="-122"/>
              </a:rPr>
              <a:t>3.4 </a:t>
            </a:r>
            <a:r>
              <a:rPr lang="zh-CN" altLang="en-US" b="1">
                <a:latin typeface="隶书" panose="02010509060101010101" pitchFamily="49" charset="-122"/>
                <a:ea typeface="隶书" panose="02010509060101010101" pitchFamily="49" charset="-122"/>
              </a:rPr>
              <a:t>一阶电路的零状态响应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200400" y="1279525"/>
            <a:ext cx="55435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zh-CN" sz="24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动态元件初始能量为零，换路后由外加激励(独立电源)作用所产生的响应</a:t>
            </a:r>
            <a:r>
              <a:rPr lang="zh-CN" altLang="en-US" sz="24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。</a:t>
            </a:r>
            <a:endParaRPr lang="zh-CN" altLang="zh-CN" sz="2400" b="1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320675" y="2287588"/>
            <a:ext cx="504343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zh-CN" sz="2800" b="1" dirty="0">
                <a:latin typeface="仿宋_GB2312" pitchFamily="49" charset="-122"/>
                <a:ea typeface="仿宋_GB2312" pitchFamily="49" charset="-122"/>
              </a:rPr>
              <a:t>1. </a:t>
            </a:r>
            <a:r>
              <a:rPr lang="zh-CN" altLang="zh-CN" sz="2800" b="1" dirty="0"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zh-CN" altLang="en-US" sz="2800" b="1" dirty="0">
                <a:latin typeface="Times New Roman" panose="02020603050405020304" pitchFamily="18" charset="0"/>
                <a:ea typeface="仿宋_GB2312" pitchFamily="49" charset="-122"/>
              </a:rPr>
              <a:t>一阶</a:t>
            </a:r>
            <a:r>
              <a:rPr lang="zh-CN" altLang="zh-CN" sz="2800" b="1" i="1" dirty="0">
                <a:latin typeface="Times New Roman" panose="02020603050405020304" pitchFamily="18" charset="0"/>
                <a:ea typeface="仿宋_GB2312" pitchFamily="49" charset="-122"/>
              </a:rPr>
              <a:t>RC</a:t>
            </a:r>
            <a:r>
              <a:rPr lang="zh-CN" altLang="zh-CN" sz="2800" b="1" dirty="0">
                <a:latin typeface="仿宋_GB2312" pitchFamily="49" charset="-122"/>
                <a:ea typeface="仿宋_GB2312" pitchFamily="49" charset="-122"/>
              </a:rPr>
              <a:t>电路的零</a:t>
            </a:r>
            <a:r>
              <a:rPr lang="zh-CN" altLang="en-US" sz="2800" b="1" dirty="0">
                <a:latin typeface="仿宋_GB2312" pitchFamily="49" charset="-122"/>
                <a:ea typeface="仿宋_GB2312" pitchFamily="49" charset="-122"/>
              </a:rPr>
              <a:t>状态</a:t>
            </a:r>
            <a:r>
              <a:rPr lang="zh-CN" altLang="zh-CN" sz="2800" b="1" dirty="0">
                <a:latin typeface="仿宋_GB2312" pitchFamily="49" charset="-122"/>
                <a:ea typeface="仿宋_GB2312" pitchFamily="49" charset="-122"/>
              </a:rPr>
              <a:t>响应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20675" y="2997200"/>
            <a:ext cx="41719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设电容电压初始值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zh-CN" sz="28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482600" y="1489075"/>
            <a:ext cx="2089150" cy="460375"/>
          </a:xfrm>
          <a:prstGeom prst="rect">
            <a:avLst/>
          </a:prstGeom>
          <a:noFill/>
          <a:ln w="38100">
            <a:solidFill>
              <a:srgbClr val="00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zh-CN" sz="2400" b="1">
                <a:solidFill>
                  <a:srgbClr val="0000FF"/>
                </a:solidFill>
                <a:latin typeface="Arial" panose="020B0604020202020204" pitchFamily="34" charset="0"/>
                <a:ea typeface="仿宋_GB2312" pitchFamily="49" charset="-122"/>
              </a:rPr>
              <a:t>零</a:t>
            </a:r>
            <a:r>
              <a:rPr lang="zh-CN" altLang="en-US" sz="2400" b="1">
                <a:solidFill>
                  <a:srgbClr val="0000FF"/>
                </a:solidFill>
                <a:latin typeface="Arial" panose="020B0604020202020204" pitchFamily="34" charset="0"/>
                <a:ea typeface="仿宋_GB2312" pitchFamily="49" charset="-122"/>
              </a:rPr>
              <a:t>状态</a:t>
            </a:r>
            <a:r>
              <a:rPr lang="zh-CN" altLang="zh-CN" sz="2400" b="1">
                <a:solidFill>
                  <a:srgbClr val="0000FF"/>
                </a:solidFill>
                <a:latin typeface="Arial" panose="020B0604020202020204" pitchFamily="34" charset="0"/>
                <a:ea typeface="仿宋_GB2312" pitchFamily="49" charset="-122"/>
              </a:rPr>
              <a:t>响应</a:t>
            </a:r>
          </a:p>
        </p:txBody>
      </p:sp>
      <p:sp>
        <p:nvSpPr>
          <p:cNvPr id="9" name="AutoShape 14"/>
          <p:cNvSpPr>
            <a:spLocks noChangeArrowheads="1"/>
          </p:cNvSpPr>
          <p:nvPr/>
        </p:nvSpPr>
        <p:spPr bwMode="auto">
          <a:xfrm>
            <a:off x="2674938" y="1574800"/>
            <a:ext cx="433387" cy="287338"/>
          </a:xfrm>
          <a:prstGeom prst="rightArrow">
            <a:avLst>
              <a:gd name="adj1" fmla="val 50000"/>
              <a:gd name="adj2" fmla="val 37707"/>
            </a:avLst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400" b="1">
              <a:solidFill>
                <a:srgbClr val="FFFF00"/>
              </a:solidFill>
              <a:latin typeface="Arial" panose="020B0604020202020204" pitchFamily="34" charset="0"/>
              <a:ea typeface="仿宋_GB2312" pitchFamily="49" charset="-122"/>
            </a:endParaRPr>
          </a:p>
        </p:txBody>
      </p:sp>
      <p:sp>
        <p:nvSpPr>
          <p:cNvPr id="10" name="Text Box 40"/>
          <p:cNvSpPr txBox="1">
            <a:spLocks noChangeArrowheads="1"/>
          </p:cNvSpPr>
          <p:nvPr/>
        </p:nvSpPr>
        <p:spPr bwMode="auto">
          <a:xfrm>
            <a:off x="831850" y="3582988"/>
            <a:ext cx="3149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u</a:t>
            </a:r>
            <a:r>
              <a:rPr lang="zh-CN" altLang="zh-CN" sz="2800" b="1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C</a:t>
            </a:r>
            <a:r>
              <a:rPr lang="zh-CN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 (0</a:t>
            </a:r>
            <a:r>
              <a:rPr lang="zh-CN" altLang="zh-CN" sz="28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+</a:t>
            </a:r>
            <a:r>
              <a:rPr lang="zh-CN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)=</a:t>
            </a:r>
            <a:r>
              <a:rPr lang="zh-CN" altLang="zh-CN" sz="2400" b="1" dirty="0">
                <a:solidFill>
                  <a:srgbClr val="0000FF"/>
                </a:solidFill>
                <a:latin typeface="Arial" panose="020B0604020202020204" pitchFamily="34" charset="0"/>
                <a:ea typeface="仿宋_GB2312" pitchFamily="49" charset="-122"/>
              </a:rPr>
              <a:t> </a:t>
            </a:r>
            <a:r>
              <a:rPr lang="zh-CN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</a:rPr>
              <a:t>u</a:t>
            </a:r>
            <a:r>
              <a:rPr lang="zh-CN" altLang="zh-CN" sz="2800" b="1" i="1" baseline="-25000" dirty="0">
                <a:solidFill>
                  <a:srgbClr val="0000FF"/>
                </a:solidFill>
                <a:latin typeface="Times New Roman" panose="02020603050405020304" pitchFamily="18" charset="0"/>
              </a:rPr>
              <a:t>C</a:t>
            </a:r>
            <a:r>
              <a:rPr lang="zh-CN" altLang="zh-CN" sz="2800" b="1" baseline="-25000" dirty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zh-CN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(0</a:t>
            </a:r>
            <a:r>
              <a:rPr lang="zh-CN" altLang="zh-CN" sz="2800" b="1" baseline="-250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-</a:t>
            </a:r>
            <a:r>
              <a:rPr lang="zh-CN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)=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0</a:t>
            </a:r>
            <a:endParaRPr lang="zh-CN" altLang="zh-CN" sz="2800" b="1" baseline="-25000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Text Box 41"/>
          <p:cNvSpPr txBox="1">
            <a:spLocks noChangeArrowheads="1"/>
          </p:cNvSpPr>
          <p:nvPr/>
        </p:nvSpPr>
        <p:spPr bwMode="auto">
          <a:xfrm>
            <a:off x="831850" y="4248150"/>
            <a:ext cx="41767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t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≥</a:t>
            </a:r>
            <a:r>
              <a:rPr lang="zh-CN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0电路的微分方程</a:t>
            </a:r>
            <a:endParaRPr lang="zh-CN" altLang="zh-CN" sz="2800" b="1" baseline="-25000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4713288" y="5699125"/>
            <a:ext cx="803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/>
              <a:t>所以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1527175" y="4916488"/>
          <a:ext cx="1700213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90432" imgH="229504" progId="Equation.DSMT4">
                  <p:embed/>
                </p:oleObj>
              </mc:Choice>
              <mc:Fallback>
                <p:oleObj name="Equation" r:id="rId6" imgW="790432" imgH="229504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7175" y="4916488"/>
                        <a:ext cx="1700213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1566863" y="5492750"/>
          <a:ext cx="2359025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34058" imgH="394879" progId="Equation.DSMT4">
                  <p:embed/>
                </p:oleObj>
              </mc:Choice>
              <mc:Fallback>
                <p:oleObj name="Equation" r:id="rId8" imgW="1134058" imgH="394879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6863" y="5492750"/>
                        <a:ext cx="2359025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5708650" y="5537200"/>
          <a:ext cx="2339975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121414" imgH="394879" progId="Equation.DSMT4">
                  <p:embed/>
                </p:oleObj>
              </mc:Choice>
              <mc:Fallback>
                <p:oleObj name="Equation" r:id="rId10" imgW="1121414" imgH="394879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8650" y="5537200"/>
                        <a:ext cx="2339975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431800" y="5656263"/>
            <a:ext cx="1068388" cy="4603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indent="266700" eaLnBrk="0" hangingPunct="0">
              <a:defRPr/>
            </a:pPr>
            <a:r>
              <a:rPr lang="zh-CN" altLang="zh-CN" sz="2400" b="1" dirty="0">
                <a:latin typeface="Times New Roman" pitchFamily="18" charset="0"/>
                <a:cs typeface="Times New Roman" pitchFamily="18" charset="0"/>
              </a:rPr>
              <a:t>因为</a:t>
            </a:r>
            <a:endParaRPr lang="zh-CN" altLang="zh-CN" sz="2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9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 animBg="1" autoUpdateAnimBg="0"/>
      <p:bldP spid="7" grpId="0" autoUpdateAnimBg="0"/>
      <p:bldP spid="8" grpId="0" animBg="1" autoUpdateAnimBg="0"/>
      <p:bldP spid="9" grpId="0" animBg="1"/>
      <p:bldP spid="10" grpId="0" autoUpdateAnimBg="0"/>
      <p:bldP spid="11" grpId="0" autoUpdateAnimBg="0"/>
      <p:bldP spid="18" grpId="0"/>
      <p:bldP spid="2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1691850"/>
              </p:ext>
            </p:extLst>
          </p:nvPr>
        </p:nvGraphicFramePr>
        <p:xfrm>
          <a:off x="1489963" y="4012421"/>
          <a:ext cx="4327525" cy="76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7680" imgH="342720" progId="Equation.DSMT4">
                  <p:embed/>
                </p:oleObj>
              </mc:Choice>
              <mc:Fallback>
                <p:oleObj name="Equation" r:id="rId4" imgW="1777680" imgH="34272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9963" y="4012421"/>
                        <a:ext cx="4327525" cy="766763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9519316"/>
              </p:ext>
            </p:extLst>
          </p:nvPr>
        </p:nvGraphicFramePr>
        <p:xfrm>
          <a:off x="1489963" y="5452468"/>
          <a:ext cx="4565650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80300" imgH="342855" progId="Equation.DSMT4">
                  <p:embed/>
                </p:oleObj>
              </mc:Choice>
              <mc:Fallback>
                <p:oleObj name="Equation" r:id="rId6" imgW="1880300" imgH="342855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9963" y="5452468"/>
                        <a:ext cx="4565650" cy="76835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827087" y="3467774"/>
            <a:ext cx="8193088" cy="50039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just" eaLnBrk="0" hangingPunct="0">
              <a:lnSpc>
                <a:spcPct val="125000"/>
              </a:lnSpc>
              <a:defRPr/>
            </a:pP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通常取电路达到稳态时的解作为特解，因此有</a:t>
            </a:r>
            <a:endParaRPr lang="zh-CN" altLang="en-US" sz="2400" dirty="0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791463" y="4874392"/>
            <a:ext cx="8172450" cy="55403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0" hangingPunct="0">
              <a:lnSpc>
                <a:spcPct val="125000"/>
              </a:lnSpc>
              <a:defRPr/>
            </a:pP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由电容电压初始值</a:t>
            </a:r>
            <a:r>
              <a:rPr lang="en-US" altLang="zh-CN" sz="2400" i="1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2400" baseline="-30000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(0</a:t>
            </a:r>
            <a:r>
              <a:rPr lang="en-US" altLang="zh-CN" sz="2400" baseline="-3000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确定，可得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= -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2400" baseline="-300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，则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:</a:t>
            </a:r>
            <a:endParaRPr lang="zh-CN" altLang="en-US" sz="2400" dirty="0"/>
          </a:p>
        </p:txBody>
      </p:sp>
      <p:graphicFrame>
        <p:nvGraphicFramePr>
          <p:cNvPr id="43016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0302105"/>
              </p:ext>
            </p:extLst>
          </p:nvPr>
        </p:nvGraphicFramePr>
        <p:xfrm>
          <a:off x="1489963" y="1177293"/>
          <a:ext cx="2339975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21414" imgH="394879" progId="Equation.DSMT4">
                  <p:embed/>
                </p:oleObj>
              </mc:Choice>
              <mc:Fallback>
                <p:oleObj name="Equation" r:id="rId8" imgW="1121414" imgH="394879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9963" y="1177293"/>
                        <a:ext cx="2339975" cy="785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761034" y="684294"/>
            <a:ext cx="37978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一阶常系数非齐次线性微分方程</a:t>
            </a:r>
            <a:endParaRPr lang="zh-CN" altLang="en-US" sz="2000" b="1" dirty="0">
              <a:solidFill>
                <a:srgbClr val="0000FF"/>
              </a:solidFill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719101"/>
              </p:ext>
            </p:extLst>
          </p:nvPr>
        </p:nvGraphicFramePr>
        <p:xfrm>
          <a:off x="1489963" y="2000547"/>
          <a:ext cx="2687638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104840" imgH="279360" progId="Equation.DSMT4">
                  <p:embed/>
                </p:oleObj>
              </mc:Choice>
              <mc:Fallback>
                <p:oleObj name="Equation" r:id="rId10" imgW="1104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9963" y="2000547"/>
                        <a:ext cx="2687638" cy="625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971500" y="2890851"/>
            <a:ext cx="2507418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zh-CN" sz="20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齐次微分方程</a:t>
            </a:r>
            <a:r>
              <a:rPr lang="zh-CN" altLang="zh-CN" sz="2000" b="1" dirty="0">
                <a:latin typeface="Times New Roman" pitchFamily="18" charset="0"/>
                <a:cs typeface="Times New Roman" pitchFamily="18" charset="0"/>
              </a:rPr>
              <a:t>的通解</a:t>
            </a:r>
            <a:endParaRPr lang="zh-CN" altLang="en-US" sz="2000" dirty="0"/>
          </a:p>
        </p:txBody>
      </p:sp>
      <p:sp>
        <p:nvSpPr>
          <p:cNvPr id="12" name="矩形 11"/>
          <p:cNvSpPr/>
          <p:nvPr/>
        </p:nvSpPr>
        <p:spPr>
          <a:xfrm>
            <a:off x="3829938" y="2879248"/>
            <a:ext cx="2765501" cy="400110"/>
          </a:xfrm>
          <a:prstGeom prst="rect">
            <a:avLst/>
          </a:prstGeom>
          <a:solidFill>
            <a:srgbClr val="FDE1CF"/>
          </a:solidFill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非</a:t>
            </a:r>
            <a:r>
              <a:rPr lang="zh-CN" altLang="zh-CN" sz="20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齐次微分方程</a:t>
            </a:r>
            <a:r>
              <a:rPr lang="zh-CN" altLang="zh-CN" sz="2000" b="1" dirty="0">
                <a:latin typeface="Times New Roman" pitchFamily="18" charset="0"/>
                <a:cs typeface="Times New Roman" pitchFamily="18" charset="0"/>
              </a:rPr>
              <a:t>的通解</a:t>
            </a:r>
            <a:endParaRPr lang="zh-CN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2282828" y="2014898"/>
            <a:ext cx="704952" cy="667422"/>
          </a:xfrm>
          <a:prstGeom prst="rect">
            <a:avLst/>
          </a:prstGeom>
          <a:solidFill>
            <a:srgbClr val="5B9BD5">
              <a:alpha val="3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478918" y="2023410"/>
            <a:ext cx="704952" cy="667422"/>
          </a:xfrm>
          <a:prstGeom prst="rect">
            <a:avLst/>
          </a:prstGeom>
          <a:solidFill>
            <a:srgbClr val="FF1D1D">
              <a:alpha val="3058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466" y="66712"/>
            <a:ext cx="4121150" cy="259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 animBg="1"/>
      <p:bldP spid="12" grpId="0" animBg="1"/>
      <p:bldP spid="8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 Box 2"/>
          <p:cNvSpPr txBox="1">
            <a:spLocks noChangeArrowheads="1"/>
          </p:cNvSpPr>
          <p:nvPr/>
        </p:nvSpPr>
        <p:spPr bwMode="auto">
          <a:xfrm>
            <a:off x="792163" y="760413"/>
            <a:ext cx="41862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线性电容的</a:t>
            </a:r>
            <a:r>
              <a:rPr lang="zh-CN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q 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-</a:t>
            </a:r>
            <a:r>
              <a:rPr lang="zh-CN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 u </a:t>
            </a:r>
            <a:r>
              <a:rPr lang="zh-CN" altLang="zh-CN" sz="2400" b="1" dirty="0">
                <a:latin typeface="楷体_GB2312" pitchFamily="49" charset="-122"/>
                <a:ea typeface="楷体_GB2312" pitchFamily="49" charset="-122"/>
              </a:rPr>
              <a:t>特性</a:t>
            </a:r>
          </a:p>
        </p:txBody>
      </p:sp>
      <p:grpSp>
        <p:nvGrpSpPr>
          <p:cNvPr id="38" name="Group 22"/>
          <p:cNvGrpSpPr>
            <a:grpSpLocks/>
          </p:cNvGrpSpPr>
          <p:nvPr/>
        </p:nvGrpSpPr>
        <p:grpSpPr bwMode="auto">
          <a:xfrm>
            <a:off x="1441450" y="1328738"/>
            <a:ext cx="2232025" cy="2466975"/>
            <a:chOff x="0" y="0"/>
            <a:chExt cx="1406" cy="1554"/>
          </a:xfrm>
        </p:grpSpPr>
        <p:grpSp>
          <p:nvGrpSpPr>
            <p:cNvPr id="5144" name="Group 23"/>
            <p:cNvGrpSpPr>
              <a:grpSpLocks/>
            </p:cNvGrpSpPr>
            <p:nvPr/>
          </p:nvGrpSpPr>
          <p:grpSpPr bwMode="auto">
            <a:xfrm>
              <a:off x="0" y="47"/>
              <a:ext cx="1406" cy="1507"/>
              <a:chOff x="0" y="0"/>
              <a:chExt cx="1056" cy="1104"/>
            </a:xfrm>
          </p:grpSpPr>
          <p:sp>
            <p:nvSpPr>
              <p:cNvPr id="5151" name="Line 24"/>
              <p:cNvSpPr>
                <a:spLocks noChangeShapeType="1"/>
              </p:cNvSpPr>
              <p:nvPr/>
            </p:nvSpPr>
            <p:spPr bwMode="auto">
              <a:xfrm>
                <a:off x="0" y="672"/>
                <a:ext cx="105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52" name="Line 25"/>
              <p:cNvSpPr>
                <a:spLocks noChangeShapeType="1"/>
              </p:cNvSpPr>
              <p:nvPr/>
            </p:nvSpPr>
            <p:spPr bwMode="auto">
              <a:xfrm flipV="1">
                <a:off x="384" y="0"/>
                <a:ext cx="0" cy="1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145" name="Text Box 26"/>
            <p:cNvSpPr txBox="1">
              <a:spLocks noChangeArrowheads="1"/>
            </p:cNvSpPr>
            <p:nvPr/>
          </p:nvSpPr>
          <p:spPr bwMode="auto">
            <a:xfrm>
              <a:off x="627" y="0"/>
              <a:ext cx="227" cy="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FontTx/>
                <a:buNone/>
              </a:pPr>
              <a:r>
                <a:rPr lang="zh-CN" altLang="zh-CN" sz="2800" b="1" i="1">
                  <a:latin typeface="Times New Roman" panose="02020603050405020304" pitchFamily="18" charset="0"/>
                  <a:sym typeface="Symbol" panose="05050102010706020507" pitchFamily="18" charset="2"/>
                </a:rPr>
                <a:t>q</a:t>
              </a:r>
              <a:endParaRPr lang="zh-CN" altLang="zh-CN" sz="2800" b="1" i="1">
                <a:latin typeface="Times New Roman" panose="02020603050405020304" pitchFamily="18" charset="0"/>
              </a:endParaRPr>
            </a:p>
          </p:txBody>
        </p:sp>
        <p:sp>
          <p:nvSpPr>
            <p:cNvPr id="5146" name="Text Box 27"/>
            <p:cNvSpPr txBox="1">
              <a:spLocks noChangeArrowheads="1"/>
            </p:cNvSpPr>
            <p:nvPr/>
          </p:nvSpPr>
          <p:spPr bwMode="auto">
            <a:xfrm>
              <a:off x="1126" y="964"/>
              <a:ext cx="241" cy="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FontTx/>
                <a:buNone/>
              </a:pPr>
              <a:r>
                <a:rPr lang="zh-CN" altLang="zh-CN" sz="2800" b="1" i="1">
                  <a:latin typeface="Times New Roman" panose="02020603050405020304" pitchFamily="18" charset="0"/>
                </a:rPr>
                <a:t>u</a:t>
              </a:r>
            </a:p>
          </p:txBody>
        </p:sp>
        <p:sp>
          <p:nvSpPr>
            <p:cNvPr id="5147" name="Text Box 28"/>
            <p:cNvSpPr txBox="1">
              <a:spLocks noChangeArrowheads="1"/>
            </p:cNvSpPr>
            <p:nvPr/>
          </p:nvSpPr>
          <p:spPr bwMode="auto">
            <a:xfrm>
              <a:off x="507" y="984"/>
              <a:ext cx="265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FontTx/>
                <a:buNone/>
              </a:pPr>
              <a:r>
                <a:rPr lang="zh-CN" altLang="zh-CN" sz="2400" b="1">
                  <a:latin typeface="Times New Roman" panose="02020603050405020304" pitchFamily="18" charset="0"/>
                </a:rPr>
                <a:t>O</a:t>
              </a:r>
            </a:p>
          </p:txBody>
        </p:sp>
        <p:sp>
          <p:nvSpPr>
            <p:cNvPr id="5148" name="未知"/>
            <p:cNvSpPr>
              <a:spLocks/>
            </p:cNvSpPr>
            <p:nvPr/>
          </p:nvSpPr>
          <p:spPr bwMode="auto">
            <a:xfrm>
              <a:off x="718" y="816"/>
              <a:ext cx="55" cy="117"/>
            </a:xfrm>
            <a:custGeom>
              <a:avLst/>
              <a:gdLst>
                <a:gd name="T0" fmla="*/ 0 w 55"/>
                <a:gd name="T1" fmla="*/ 0 h 117"/>
                <a:gd name="T2" fmla="*/ 48 w 55"/>
                <a:gd name="T3" fmla="*/ 45 h 117"/>
                <a:gd name="T4" fmla="*/ 45 w 55"/>
                <a:gd name="T5" fmla="*/ 117 h 117"/>
                <a:gd name="T6" fmla="*/ 0 60000 65536"/>
                <a:gd name="T7" fmla="*/ 0 60000 65536"/>
                <a:gd name="T8" fmla="*/ 0 60000 65536"/>
                <a:gd name="T9" fmla="*/ 0 w 55"/>
                <a:gd name="T10" fmla="*/ 0 h 117"/>
                <a:gd name="T11" fmla="*/ 55 w 55"/>
                <a:gd name="T12" fmla="*/ 117 h 1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5" h="117">
                  <a:moveTo>
                    <a:pt x="0" y="0"/>
                  </a:moveTo>
                  <a:cubicBezTo>
                    <a:pt x="8" y="7"/>
                    <a:pt x="41" y="25"/>
                    <a:pt x="48" y="45"/>
                  </a:cubicBezTo>
                  <a:cubicBezTo>
                    <a:pt x="55" y="65"/>
                    <a:pt x="46" y="102"/>
                    <a:pt x="45" y="117"/>
                  </a:cubicBezTo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149" name="Text Box 30"/>
            <p:cNvSpPr txBox="1">
              <a:spLocks noChangeArrowheads="1"/>
            </p:cNvSpPr>
            <p:nvPr/>
          </p:nvSpPr>
          <p:spPr bwMode="auto">
            <a:xfrm>
              <a:off x="763" y="589"/>
              <a:ext cx="43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FontTx/>
                <a:buNone/>
              </a:pPr>
              <a:r>
                <a:rPr lang="zh-CN" altLang="zh-CN" sz="2800" b="1" i="1">
                  <a:latin typeface="Times New Roman" panose="02020603050405020304" pitchFamily="18" charset="0"/>
                  <a:sym typeface="Symbol" panose="05050102010706020507" pitchFamily="18" charset="2"/>
                </a:rPr>
                <a:t></a:t>
              </a:r>
              <a:endParaRPr lang="zh-CN" altLang="zh-CN" sz="2800" b="1" i="1">
                <a:latin typeface="Times New Roman" panose="02020603050405020304" pitchFamily="18" charset="0"/>
              </a:endParaRPr>
            </a:p>
          </p:txBody>
        </p:sp>
        <p:sp>
          <p:nvSpPr>
            <p:cNvPr id="5150" name="Line 31"/>
            <p:cNvSpPr>
              <a:spLocks noChangeShapeType="1"/>
            </p:cNvSpPr>
            <p:nvPr/>
          </p:nvSpPr>
          <p:spPr bwMode="auto">
            <a:xfrm flipV="1">
              <a:off x="83" y="453"/>
              <a:ext cx="998" cy="862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8" name="Text Box 3"/>
          <p:cNvSpPr txBox="1">
            <a:spLocks noChangeArrowheads="1"/>
          </p:cNvSpPr>
          <p:nvPr/>
        </p:nvSpPr>
        <p:spPr bwMode="auto">
          <a:xfrm>
            <a:off x="5384800" y="1158875"/>
            <a:ext cx="1873250" cy="461963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>
                <a:srgbClr val="FFFF00"/>
              </a:buClr>
              <a:buFontTx/>
              <a:buNone/>
            </a:pPr>
            <a:r>
              <a:rPr lang="zh-CN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rPr>
              <a:t>电路符号</a:t>
            </a:r>
          </a:p>
        </p:txBody>
      </p:sp>
      <p:grpSp>
        <p:nvGrpSpPr>
          <p:cNvPr id="49" name="Group 5"/>
          <p:cNvGrpSpPr>
            <a:grpSpLocks/>
          </p:cNvGrpSpPr>
          <p:nvPr/>
        </p:nvGrpSpPr>
        <p:grpSpPr bwMode="auto">
          <a:xfrm>
            <a:off x="5408613" y="2068513"/>
            <a:ext cx="2825750" cy="1779587"/>
            <a:chOff x="0" y="0"/>
            <a:chExt cx="2022" cy="1325"/>
          </a:xfrm>
        </p:grpSpPr>
        <p:grpSp>
          <p:nvGrpSpPr>
            <p:cNvPr id="5132" name="Group 6"/>
            <p:cNvGrpSpPr>
              <a:grpSpLocks/>
            </p:cNvGrpSpPr>
            <p:nvPr/>
          </p:nvGrpSpPr>
          <p:grpSpPr bwMode="auto">
            <a:xfrm>
              <a:off x="70" y="0"/>
              <a:ext cx="1952" cy="912"/>
              <a:chOff x="-21" y="0"/>
              <a:chExt cx="1952" cy="912"/>
            </a:xfrm>
          </p:grpSpPr>
          <p:sp>
            <p:nvSpPr>
              <p:cNvPr id="5136" name="Text Box 7"/>
              <p:cNvSpPr txBox="1">
                <a:spLocks noChangeArrowheads="1"/>
              </p:cNvSpPr>
              <p:nvPr/>
            </p:nvSpPr>
            <p:spPr bwMode="auto">
              <a:xfrm>
                <a:off x="796" y="0"/>
                <a:ext cx="294" cy="3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zh-CN" altLang="zh-CN" sz="2400" b="1" i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C</a:t>
                </a:r>
              </a:p>
            </p:txBody>
          </p:sp>
          <p:sp>
            <p:nvSpPr>
              <p:cNvPr id="5137" name="Line 8"/>
              <p:cNvSpPr>
                <a:spLocks noChangeShapeType="1"/>
              </p:cNvSpPr>
              <p:nvPr/>
            </p:nvSpPr>
            <p:spPr bwMode="auto">
              <a:xfrm flipH="1" flipV="1">
                <a:off x="91" y="650"/>
                <a:ext cx="773" cy="0"/>
              </a:xfrm>
              <a:prstGeom prst="line">
                <a:avLst/>
              </a:prstGeom>
              <a:noFill/>
              <a:ln w="44450" cap="sq">
                <a:solidFill>
                  <a:srgbClr val="FF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38" name="Line 9"/>
              <p:cNvSpPr>
                <a:spLocks noChangeShapeType="1"/>
              </p:cNvSpPr>
              <p:nvPr/>
            </p:nvSpPr>
            <p:spPr bwMode="auto">
              <a:xfrm>
                <a:off x="1008" y="650"/>
                <a:ext cx="820" cy="0"/>
              </a:xfrm>
              <a:prstGeom prst="line">
                <a:avLst/>
              </a:prstGeom>
              <a:noFill/>
              <a:ln w="44450" cap="sq">
                <a:solidFill>
                  <a:srgbClr val="FF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39" name="Oval 10"/>
              <p:cNvSpPr>
                <a:spLocks noChangeArrowheads="1"/>
              </p:cNvSpPr>
              <p:nvPr/>
            </p:nvSpPr>
            <p:spPr bwMode="auto">
              <a:xfrm>
                <a:off x="-21" y="607"/>
                <a:ext cx="103" cy="107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240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40" name="Oval 11"/>
              <p:cNvSpPr>
                <a:spLocks noChangeArrowheads="1"/>
              </p:cNvSpPr>
              <p:nvPr/>
            </p:nvSpPr>
            <p:spPr bwMode="auto">
              <a:xfrm>
                <a:off x="1828" y="596"/>
                <a:ext cx="103" cy="107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240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141" name="Group 12"/>
              <p:cNvGrpSpPr>
                <a:grpSpLocks/>
              </p:cNvGrpSpPr>
              <p:nvPr/>
            </p:nvGrpSpPr>
            <p:grpSpPr bwMode="auto">
              <a:xfrm>
                <a:off x="864" y="373"/>
                <a:ext cx="144" cy="539"/>
                <a:chOff x="0" y="0"/>
                <a:chExt cx="211" cy="576"/>
              </a:xfrm>
            </p:grpSpPr>
            <p:sp>
              <p:nvSpPr>
                <p:cNvPr id="5142" name="Line 13"/>
                <p:cNvSpPr>
                  <a:spLocks noChangeShapeType="1"/>
                </p:cNvSpPr>
                <p:nvPr/>
              </p:nvSpPr>
              <p:spPr bwMode="auto">
                <a:xfrm>
                  <a:off x="0" y="0"/>
                  <a:ext cx="0" cy="576"/>
                </a:xfrm>
                <a:prstGeom prst="line">
                  <a:avLst/>
                </a:prstGeom>
                <a:noFill/>
                <a:ln w="50800">
                  <a:solidFill>
                    <a:srgbClr val="FF99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43" name="Line 14"/>
                <p:cNvSpPr>
                  <a:spLocks noChangeShapeType="1"/>
                </p:cNvSpPr>
                <p:nvPr/>
              </p:nvSpPr>
              <p:spPr bwMode="auto">
                <a:xfrm>
                  <a:off x="211" y="0"/>
                  <a:ext cx="0" cy="576"/>
                </a:xfrm>
                <a:prstGeom prst="line">
                  <a:avLst/>
                </a:prstGeom>
                <a:noFill/>
                <a:ln w="50800">
                  <a:solidFill>
                    <a:srgbClr val="FF99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5133" name="Text Box 15"/>
            <p:cNvSpPr txBox="1">
              <a:spLocks noChangeArrowheads="1"/>
            </p:cNvSpPr>
            <p:nvPr/>
          </p:nvSpPr>
          <p:spPr bwMode="auto">
            <a:xfrm>
              <a:off x="0" y="661"/>
              <a:ext cx="362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FontTx/>
                <a:buNone/>
              </a:pPr>
              <a:r>
                <a:rPr lang="zh-CN" altLang="zh-CN" sz="3200" b="1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＋</a:t>
              </a:r>
            </a:p>
          </p:txBody>
        </p:sp>
        <p:sp>
          <p:nvSpPr>
            <p:cNvPr id="5134" name="Text Box 16"/>
            <p:cNvSpPr txBox="1">
              <a:spLocks noChangeArrowheads="1"/>
            </p:cNvSpPr>
            <p:nvPr/>
          </p:nvSpPr>
          <p:spPr bwMode="auto">
            <a:xfrm>
              <a:off x="1633" y="661"/>
              <a:ext cx="363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FontTx/>
                <a:buNone/>
              </a:pPr>
              <a:r>
                <a:rPr lang="zh-CN" altLang="zh-CN" sz="3200" b="1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－</a:t>
              </a:r>
            </a:p>
          </p:txBody>
        </p:sp>
        <p:sp>
          <p:nvSpPr>
            <p:cNvPr id="5135" name="Text Box 17"/>
            <p:cNvSpPr txBox="1">
              <a:spLocks noChangeArrowheads="1"/>
            </p:cNvSpPr>
            <p:nvPr/>
          </p:nvSpPr>
          <p:spPr bwMode="auto">
            <a:xfrm>
              <a:off x="862" y="935"/>
              <a:ext cx="362" cy="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FontTx/>
                <a:buNone/>
              </a:pPr>
              <a:r>
                <a:rPr lang="zh-CN" altLang="zh-CN" sz="2800" b="1" i="1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u</a:t>
              </a:r>
            </a:p>
          </p:txBody>
        </p:sp>
      </p:grpSp>
      <p:sp>
        <p:nvSpPr>
          <p:cNvPr id="64" name="Text Box 21"/>
          <p:cNvSpPr txBox="1">
            <a:spLocks noChangeArrowheads="1"/>
          </p:cNvSpPr>
          <p:nvPr/>
        </p:nvSpPr>
        <p:spPr bwMode="auto">
          <a:xfrm>
            <a:off x="1042988" y="4810941"/>
            <a:ext cx="7475537" cy="1144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50000"/>
              </a:spcBef>
              <a:buClr>
                <a:srgbClr val="FFFF00"/>
              </a:buClr>
              <a:buFont typeface="Wingdings" panose="05000000000000000000" pitchFamily="2" charset="2"/>
              <a:buNone/>
            </a:pPr>
            <a:r>
              <a:rPr lang="zh-CN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  称为电容器的电容, 单位：F (法拉) (法) ,  常用</a:t>
            </a:r>
            <a:r>
              <a:rPr lang="zh-CN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F，pF等表示。</a:t>
            </a:r>
          </a:p>
        </p:txBody>
      </p:sp>
      <p:sp>
        <p:nvSpPr>
          <p:cNvPr id="65" name="Text Box 32"/>
          <p:cNvSpPr txBox="1">
            <a:spLocks noChangeArrowheads="1"/>
          </p:cNvSpPr>
          <p:nvPr/>
        </p:nvSpPr>
        <p:spPr bwMode="auto">
          <a:xfrm>
            <a:off x="1050925" y="4095750"/>
            <a:ext cx="1439863" cy="461963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None/>
            </a:pPr>
            <a:r>
              <a:rPr lang="zh-CN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单位</a:t>
            </a: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3222625" y="5599113"/>
            <a:ext cx="35385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1μF=10</a:t>
            </a:r>
            <a:r>
              <a:rPr lang="en-US" altLang="zh-CN" sz="2400" b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-6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  1pF=10</a:t>
            </a:r>
            <a:r>
              <a:rPr lang="en-US" altLang="zh-CN" sz="2400" b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-12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CN" altLang="zh-C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矩形 65"/>
          <p:cNvSpPr>
            <a:spLocks noChangeArrowheads="1"/>
          </p:cNvSpPr>
          <p:nvPr/>
        </p:nvSpPr>
        <p:spPr bwMode="auto">
          <a:xfrm>
            <a:off x="3983038" y="2338388"/>
            <a:ext cx="100806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q=Cu</a:t>
            </a:r>
            <a:endParaRPr lang="zh-CN" altLang="zh-CN" sz="2800" b="1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9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9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9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utoUpdateAnimBg="0"/>
      <p:bldP spid="48" grpId="0" animBg="1" autoUpdateAnimBg="0"/>
      <p:bldP spid="64" grpId="0" autoUpdateAnimBg="0"/>
      <p:bldP spid="65" grpId="0" animBg="1" autoUpdateAnimBg="0"/>
      <p:bldP spid="4" grpId="0"/>
      <p:bldP spid="6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47700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825" y="645795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84945" y="2527300"/>
            <a:ext cx="5570538" cy="46196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indent="0">
              <a:defRPr/>
            </a:pP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将</a:t>
            </a:r>
            <a:r>
              <a:rPr lang="en-US" altLang="zh-CN" sz="2400" i="1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2400" baseline="-30000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的变化分解为两部分，</a:t>
            </a:r>
            <a:r>
              <a:rPr lang="en-US" altLang="zh-CN" sz="2400" i="1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2400" i="1" baseline="-30000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'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2400" i="1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2400" i="1" baseline="-30000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''</a:t>
            </a:r>
            <a:endParaRPr lang="zh-CN" altLang="en-US" sz="2400" dirty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1753351"/>
              </p:ext>
            </p:extLst>
          </p:nvPr>
        </p:nvGraphicFramePr>
        <p:xfrm>
          <a:off x="1475570" y="5267325"/>
          <a:ext cx="3097213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12152" imgH="356218" progId="Equation.DSMT4">
                  <p:embed/>
                </p:oleObj>
              </mc:Choice>
              <mc:Fallback>
                <p:oleObj name="Equation" r:id="rId4" imgW="1412152" imgH="356218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570" y="5267325"/>
                        <a:ext cx="3097213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4243867"/>
              </p:ext>
            </p:extLst>
          </p:nvPr>
        </p:nvGraphicFramePr>
        <p:xfrm>
          <a:off x="485763" y="1590675"/>
          <a:ext cx="4565650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80300" imgH="342855" progId="Equation.DSMT4">
                  <p:embed/>
                </p:oleObj>
              </mc:Choice>
              <mc:Fallback>
                <p:oleObj name="Equation" r:id="rId6" imgW="1880300" imgH="342855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63" y="1590675"/>
                        <a:ext cx="4565650" cy="76835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297645" y="4589463"/>
            <a:ext cx="4703763" cy="64611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indent="0">
              <a:lnSpc>
                <a:spcPct val="150000"/>
              </a:lnSpc>
              <a:defRPr/>
            </a:pPr>
            <a:r>
              <a:rPr lang="en-US" altLang="zh-CN" sz="2400" i="1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2400" baseline="-30000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的稳态值记为</a:t>
            </a:r>
            <a:r>
              <a:rPr lang="en-US" altLang="zh-CN" sz="2400" i="1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2400" baseline="-30000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(∞)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，因此</a:t>
            </a:r>
            <a:endParaRPr lang="zh-CN" altLang="en-US" sz="2400" dirty="0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9918778"/>
              </p:ext>
            </p:extLst>
          </p:nvPr>
        </p:nvGraphicFramePr>
        <p:xfrm>
          <a:off x="485763" y="703262"/>
          <a:ext cx="4327525" cy="76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777680" imgH="342720" progId="Equation.DSMT4">
                  <p:embed/>
                </p:oleObj>
              </mc:Choice>
              <mc:Fallback>
                <p:oleObj name="Equation" r:id="rId8" imgW="1777680" imgH="342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63" y="703262"/>
                        <a:ext cx="4327525" cy="766763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组合 6">
            <a:extLst>
              <a:ext uri="{FF2B5EF4-FFF2-40B4-BE49-F238E27FC236}">
                <a16:creationId xmlns:a16="http://schemas.microsoft.com/office/drawing/2014/main" id="{E17CFCC4-396B-2965-2EF9-474040E13BD7}"/>
              </a:ext>
            </a:extLst>
          </p:cNvPr>
          <p:cNvGrpSpPr/>
          <p:nvPr/>
        </p:nvGrpSpPr>
        <p:grpSpPr>
          <a:xfrm>
            <a:off x="5429250" y="996950"/>
            <a:ext cx="3616325" cy="4270375"/>
            <a:chOff x="5429250" y="996950"/>
            <a:chExt cx="3616325" cy="4270375"/>
          </a:xfrm>
        </p:grpSpPr>
        <p:pic>
          <p:nvPicPr>
            <p:cNvPr id="84997" name="Picture 5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9250" y="996950"/>
              <a:ext cx="3616325" cy="427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44BAE0C-FA9E-DC1D-748E-D74A8935DB7A}"/>
                </a:ext>
              </a:extLst>
            </p:cNvPr>
            <p:cNvSpPr txBox="1"/>
            <p:nvPr/>
          </p:nvSpPr>
          <p:spPr>
            <a:xfrm>
              <a:off x="8316520" y="1133078"/>
              <a:ext cx="62255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zh-CN" b="1" i="1" dirty="0" err="1">
                  <a:latin typeface="Times New Roman" pitchFamily="18" charset="0"/>
                  <a:cs typeface="Times New Roman" pitchFamily="18" charset="0"/>
                </a:rPr>
                <a:t>u</a:t>
              </a:r>
              <a:r>
                <a:rPr lang="en-US" altLang="zh-CN" b="1" i="1" baseline="-30000" dirty="0" err="1">
                  <a:latin typeface="Times New Roman" pitchFamily="18" charset="0"/>
                  <a:cs typeface="Times New Roman" pitchFamily="18" charset="0"/>
                </a:rPr>
                <a:t>C</a:t>
              </a:r>
              <a:r>
                <a:rPr lang="en-US" altLang="zh-CN" b="1" dirty="0">
                  <a:latin typeface="Times New Roman" pitchFamily="18" charset="0"/>
                  <a:cs typeface="Times New Roman" pitchFamily="18" charset="0"/>
                </a:rPr>
                <a:t>''</a:t>
              </a:r>
              <a:endParaRPr lang="zh-CN" altLang="en-US" b="1" dirty="0"/>
            </a:p>
          </p:txBody>
        </p:sp>
      </p:grp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78595" y="3246438"/>
            <a:ext cx="5733605" cy="4619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anchor="ctr"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indent="0">
              <a:defRPr/>
            </a:pPr>
            <a:r>
              <a:rPr lang="en-US" altLang="zh-CN" sz="2400" b="1" i="1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2400" b="1" baseline="-30000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' 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为</a:t>
            </a: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暂态分量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，按指数规律衰减至零</a:t>
            </a:r>
            <a:endParaRPr lang="zh-CN" altLang="en-US" sz="2400" b="1" dirty="0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278596" y="3926037"/>
            <a:ext cx="5733604" cy="461665"/>
          </a:xfrm>
          <a:prstGeom prst="rect">
            <a:avLst/>
          </a:prstGeom>
          <a:solidFill>
            <a:srgbClr val="FDE1CF"/>
          </a:solidFill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anchor="ctr"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indent="0">
              <a:defRPr/>
            </a:pPr>
            <a:r>
              <a:rPr lang="en-US" altLang="zh-CN" sz="2400" b="1" i="1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2400" b="1" baseline="-30000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''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为</a:t>
            </a: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稳态分量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，达到稳定状态时的电压</a:t>
            </a:r>
            <a:endParaRPr lang="zh-CN" altLang="en-US" sz="2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9" grpId="0" animBg="1"/>
      <p:bldP spid="1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838" y="619125"/>
            <a:ext cx="4121150" cy="259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3356909"/>
              </p:ext>
            </p:extLst>
          </p:nvPr>
        </p:nvGraphicFramePr>
        <p:xfrm>
          <a:off x="1105797" y="1943100"/>
          <a:ext cx="2573337" cy="870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72354" imgH="420530" progId="Equation.DSMT4">
                  <p:embed/>
                </p:oleObj>
              </mc:Choice>
              <mc:Fallback>
                <p:oleObj name="Equation" r:id="rId5" imgW="1172354" imgH="42053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5797" y="1943100"/>
                        <a:ext cx="2573337" cy="870741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9614095"/>
              </p:ext>
            </p:extLst>
          </p:nvPr>
        </p:nvGraphicFramePr>
        <p:xfrm>
          <a:off x="1105797" y="2876186"/>
          <a:ext cx="2352467" cy="75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993882" imgH="343939" progId="Equation.DSMT4">
                  <p:embed/>
                </p:oleObj>
              </mc:Choice>
              <mc:Fallback>
                <p:oleObj name="Equation" r:id="rId7" imgW="993882" imgH="343939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5797" y="2876186"/>
                        <a:ext cx="2352467" cy="75755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3460" y="1457474"/>
            <a:ext cx="2805576" cy="46166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0" hangingPunct="0">
              <a:defRPr/>
            </a:pPr>
            <a:r>
              <a:rPr lang="zh-CN" altLang="zh-CN" sz="2400" dirty="0">
                <a:latin typeface="Times New Roman" pitchFamily="18" charset="0"/>
                <a:cs typeface="Times New Roman" pitchFamily="18" charset="0"/>
              </a:rPr>
              <a:t>由</a:t>
            </a:r>
            <a:r>
              <a:rPr lang="en-US" altLang="zh-CN" sz="2400" i="1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2400" baseline="-30000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得到 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t 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≥ 0 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时：</a:t>
            </a:r>
            <a:endParaRPr lang="zh-CN" altLang="en-US" sz="2400" dirty="0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779838" y="3275013"/>
            <a:ext cx="4679950" cy="46196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en-US" altLang="zh-CN" sz="2400" i="1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2400" baseline="-30000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400" i="1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2400" baseline="-30000" dirty="0" err="1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400" i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随时间变化的曲线</a:t>
            </a:r>
            <a:endParaRPr lang="zh-CN" altLang="en-US" sz="2400" dirty="0"/>
          </a:p>
        </p:txBody>
      </p:sp>
      <p:graphicFrame>
        <p:nvGraphicFramePr>
          <p:cNvPr id="45065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4645767"/>
              </p:ext>
            </p:extLst>
          </p:nvPr>
        </p:nvGraphicFramePr>
        <p:xfrm>
          <a:off x="1105797" y="554976"/>
          <a:ext cx="2438400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002865" imgH="342751" progId="Equation.DSMT4">
                  <p:embed/>
                </p:oleObj>
              </mc:Choice>
              <mc:Fallback>
                <p:oleObj name="Equation" r:id="rId9" imgW="1002865" imgH="342751" progId="Equation.DSMT4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5797" y="554976"/>
                        <a:ext cx="2438400" cy="76835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6025" name="Picture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" y="3784600"/>
            <a:ext cx="8029575" cy="263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6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9583951"/>
              </p:ext>
            </p:extLst>
          </p:nvPr>
        </p:nvGraphicFramePr>
        <p:xfrm>
          <a:off x="1123950" y="2638910"/>
          <a:ext cx="2708275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35939" imgH="229413" progId="Equation.DSMT4">
                  <p:embed/>
                </p:oleObj>
              </mc:Choice>
              <mc:Fallback>
                <p:oleObj name="Equation" r:id="rId4" imgW="1235939" imgH="229413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3950" y="2638910"/>
                        <a:ext cx="2708275" cy="45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0019677"/>
              </p:ext>
            </p:extLst>
          </p:nvPr>
        </p:nvGraphicFramePr>
        <p:xfrm>
          <a:off x="517525" y="4137510"/>
          <a:ext cx="3236913" cy="180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422400" imgH="838200" progId="Equation.DSMT4">
                  <p:embed/>
                </p:oleObj>
              </mc:Choice>
              <mc:Fallback>
                <p:oleObj name="Equation" r:id="rId6" imgW="1422400" imgH="83820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525" y="4137510"/>
                        <a:ext cx="3236913" cy="1804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4546388"/>
              </p:ext>
            </p:extLst>
          </p:nvPr>
        </p:nvGraphicFramePr>
        <p:xfrm>
          <a:off x="539750" y="6198085"/>
          <a:ext cx="5240338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362200" imgH="228600" progId="Equation.DSMT4">
                  <p:embed/>
                </p:oleObj>
              </mc:Choice>
              <mc:Fallback>
                <p:oleObj name="Equation" r:id="rId8" imgW="2362200" imgH="2286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6198085"/>
                        <a:ext cx="5240338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217252" y="500811"/>
            <a:ext cx="8592562" cy="147796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27622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indent="0" algn="just">
              <a:lnSpc>
                <a:spcPct val="125000"/>
              </a:lnSpc>
              <a:defRPr/>
            </a:pPr>
            <a:r>
              <a:rPr lang="zh-CN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3-8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图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3.22(a)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电路中，已知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2400" baseline="-30000" dirty="0">
                <a:latin typeface="Times New Roman" pitchFamily="18" charset="0"/>
                <a:cs typeface="Times New Roman" pitchFamily="18" charset="0"/>
              </a:rPr>
              <a:t>S1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=8V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2400" baseline="-30000" dirty="0">
                <a:latin typeface="Times New Roman" pitchFamily="18" charset="0"/>
                <a:cs typeface="Times New Roman" pitchFamily="18" charset="0"/>
              </a:rPr>
              <a:t>S2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=6V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400" baseline="-30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400" baseline="-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=10Ω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400" baseline="-30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=15Ω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=100μF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，在 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= 0</a:t>
            </a:r>
            <a:r>
              <a:rPr lang="en-US" altLang="zh-CN" sz="2400" baseline="-30000" dirty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时，电路无储能。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= 0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时电源接入电路，求 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≥ 0 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时电容电压</a:t>
            </a:r>
            <a:r>
              <a:rPr lang="en-US" altLang="zh-CN" sz="2400" i="1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2400" baseline="-30000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和电容电流</a:t>
            </a:r>
            <a:r>
              <a:rPr lang="en-US" altLang="zh-CN" sz="2400" i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400" baseline="-30000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。</a:t>
            </a:r>
            <a:endParaRPr lang="zh-CN" altLang="en-US" sz="2400" dirty="0"/>
          </a:p>
        </p:txBody>
      </p:sp>
      <p:sp>
        <p:nvSpPr>
          <p:cNvPr id="13" name="Rectangle 17"/>
          <p:cNvSpPr>
            <a:spLocks noChangeArrowheads="1"/>
          </p:cNvSpPr>
          <p:nvPr/>
        </p:nvSpPr>
        <p:spPr bwMode="auto">
          <a:xfrm>
            <a:off x="0" y="227013"/>
            <a:ext cx="184150" cy="4603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 sz="2400"/>
          </a:p>
        </p:txBody>
      </p:sp>
      <p:sp>
        <p:nvSpPr>
          <p:cNvPr id="14" name="Rectangle 18"/>
          <p:cNvSpPr>
            <a:spLocks noChangeArrowheads="1"/>
          </p:cNvSpPr>
          <p:nvPr/>
        </p:nvSpPr>
        <p:spPr bwMode="auto">
          <a:xfrm>
            <a:off x="300038" y="2100263"/>
            <a:ext cx="846137" cy="46196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27622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indent="0"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解：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15" name="Rectangle 19"/>
          <p:cNvSpPr>
            <a:spLocks noChangeArrowheads="1"/>
          </p:cNvSpPr>
          <p:nvPr/>
        </p:nvSpPr>
        <p:spPr bwMode="auto">
          <a:xfrm>
            <a:off x="517525" y="3225611"/>
            <a:ext cx="3806825" cy="861774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0" hangingPunct="0">
              <a:lnSpc>
                <a:spcPct val="125000"/>
              </a:lnSpc>
              <a:defRPr/>
            </a:pP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≥ 0 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时，将电容以外的部分用戴维南等效电路代替。</a:t>
            </a:r>
            <a:endParaRPr lang="zh-CN" altLang="en-US" sz="2000" dirty="0"/>
          </a:p>
        </p:txBody>
      </p:sp>
      <p:sp>
        <p:nvSpPr>
          <p:cNvPr id="16" name="Rectangle 20"/>
          <p:cNvSpPr>
            <a:spLocks noChangeArrowheads="1"/>
          </p:cNvSpPr>
          <p:nvPr/>
        </p:nvSpPr>
        <p:spPr bwMode="auto">
          <a:xfrm>
            <a:off x="539750" y="3532188"/>
            <a:ext cx="236538" cy="8382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zh-CN" altLang="en-US" sz="2400"/>
          </a:p>
        </p:txBody>
      </p:sp>
      <p:pic>
        <p:nvPicPr>
          <p:cNvPr id="46092" name="Picture 2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75" y="2143125"/>
            <a:ext cx="4545013" cy="232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55" name="Picture 3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663" y="4587875"/>
            <a:ext cx="286702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矩形 16"/>
          <p:cNvSpPr/>
          <p:nvPr/>
        </p:nvSpPr>
        <p:spPr>
          <a:xfrm>
            <a:off x="312634" y="565899"/>
            <a:ext cx="1061362" cy="4320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+mn-ea"/>
              </a:rPr>
              <a:t>例</a:t>
            </a:r>
            <a:r>
              <a:rPr lang="en-US" altLang="zh-CN" sz="2400" b="1" dirty="0">
                <a:solidFill>
                  <a:schemeClr val="tx1"/>
                </a:solidFill>
                <a:latin typeface="+mn-ea"/>
              </a:rPr>
              <a:t>3-8</a:t>
            </a:r>
            <a:endParaRPr lang="zh-CN" altLang="en-US" sz="2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43510" y="2138008"/>
            <a:ext cx="41553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由于在 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= 0</a:t>
            </a:r>
            <a:r>
              <a:rPr lang="en-US" altLang="zh-CN" sz="2000" baseline="-30000" dirty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时，电路无储能，则：</a:t>
            </a:r>
            <a:endParaRPr lang="zh-CN" altLang="en-US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2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6412558"/>
              </p:ext>
            </p:extLst>
          </p:nvPr>
        </p:nvGraphicFramePr>
        <p:xfrm>
          <a:off x="1459197" y="4225346"/>
          <a:ext cx="4883150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184980" imgH="241295" progId="Equation.DSMT4">
                  <p:embed/>
                </p:oleObj>
              </mc:Choice>
              <mc:Fallback>
                <p:oleObj name="Equation" r:id="rId4" imgW="2184980" imgH="241295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9197" y="4225346"/>
                        <a:ext cx="4883150" cy="49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1045343"/>
              </p:ext>
            </p:extLst>
          </p:nvPr>
        </p:nvGraphicFramePr>
        <p:xfrm>
          <a:off x="1459197" y="4741283"/>
          <a:ext cx="4646613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57400" imgH="342900" progId="Equation.DSMT4">
                  <p:embed/>
                </p:oleObj>
              </mc:Choice>
              <mc:Fallback>
                <p:oleObj name="Equation" r:id="rId6" imgW="2057400" imgH="34290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9197" y="4741283"/>
                        <a:ext cx="4646613" cy="731838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7591546"/>
              </p:ext>
            </p:extLst>
          </p:nvPr>
        </p:nvGraphicFramePr>
        <p:xfrm>
          <a:off x="1532222" y="5677908"/>
          <a:ext cx="324167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452707" imgH="394879" progId="Equation.DSMT4">
                  <p:embed/>
                </p:oleObj>
              </mc:Choice>
              <mc:Fallback>
                <p:oleObj name="Equation" r:id="rId8" imgW="1452707" imgH="394879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2222" y="5677908"/>
                        <a:ext cx="3241675" cy="849313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20"/>
          <p:cNvSpPr>
            <a:spLocks noChangeArrowheads="1"/>
          </p:cNvSpPr>
          <p:nvPr/>
        </p:nvSpPr>
        <p:spPr bwMode="auto">
          <a:xfrm>
            <a:off x="555625" y="4181450"/>
            <a:ext cx="234950" cy="83661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zh-CN" altLang="en-US" sz="2400"/>
          </a:p>
        </p:txBody>
      </p:sp>
      <p:sp>
        <p:nvSpPr>
          <p:cNvPr id="17" name="Rectangle 21"/>
          <p:cNvSpPr>
            <a:spLocks noChangeArrowheads="1"/>
          </p:cNvSpPr>
          <p:nvPr/>
        </p:nvSpPr>
        <p:spPr bwMode="auto">
          <a:xfrm>
            <a:off x="790575" y="3548186"/>
            <a:ext cx="2646878" cy="46166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0" hangingPunct="0">
              <a:defRPr/>
            </a:pPr>
            <a:r>
              <a:rPr lang="zh-CN" altLang="zh-CN" sz="2400" dirty="0">
                <a:latin typeface="Times New Roman" pitchFamily="18" charset="0"/>
                <a:cs typeface="Times New Roman" pitchFamily="18" charset="0"/>
              </a:rPr>
              <a:t>电路时间常数为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：</a:t>
            </a:r>
            <a:endParaRPr lang="zh-CN" altLang="zh-CN" sz="2400" dirty="0"/>
          </a:p>
        </p:txBody>
      </p:sp>
      <p:pic>
        <p:nvPicPr>
          <p:cNvPr id="47113" name="Picture 3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550" y="1647052"/>
            <a:ext cx="3205667" cy="2301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7114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9162498"/>
              </p:ext>
            </p:extLst>
          </p:nvPr>
        </p:nvGraphicFramePr>
        <p:xfrm>
          <a:off x="1728376" y="2145481"/>
          <a:ext cx="1560513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85800" imgH="228600" progId="Equation.DSMT4">
                  <p:embed/>
                </p:oleObj>
              </mc:Choice>
              <mc:Fallback>
                <p:oleObj name="Equation" r:id="rId11" imgW="685800" imgH="22860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8376" y="2145481"/>
                        <a:ext cx="1560513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5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208268"/>
              </p:ext>
            </p:extLst>
          </p:nvPr>
        </p:nvGraphicFramePr>
        <p:xfrm>
          <a:off x="1728376" y="2842393"/>
          <a:ext cx="1381125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22030" imgH="228501" progId="Equation.DSMT4">
                  <p:embed/>
                </p:oleObj>
              </mc:Choice>
              <mc:Fallback>
                <p:oleObj name="Equation" r:id="rId13" imgW="622030" imgH="228501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8376" y="2842393"/>
                        <a:ext cx="1381125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217252" y="500811"/>
            <a:ext cx="8592562" cy="147796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27622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indent="0" algn="just">
              <a:lnSpc>
                <a:spcPct val="125000"/>
              </a:lnSpc>
              <a:defRPr/>
            </a:pPr>
            <a:r>
              <a:rPr lang="zh-CN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3-8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图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3.22(a)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电路中，已知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2400" baseline="-30000" dirty="0">
                <a:latin typeface="Times New Roman" pitchFamily="18" charset="0"/>
                <a:cs typeface="Times New Roman" pitchFamily="18" charset="0"/>
              </a:rPr>
              <a:t>S1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=8V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2400" baseline="-30000" dirty="0">
                <a:latin typeface="Times New Roman" pitchFamily="18" charset="0"/>
                <a:cs typeface="Times New Roman" pitchFamily="18" charset="0"/>
              </a:rPr>
              <a:t>S2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=6V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400" baseline="-30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400" baseline="-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=10Ω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400" baseline="-30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=15Ω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=100μF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，在 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= 0</a:t>
            </a:r>
            <a:r>
              <a:rPr lang="en-US" altLang="zh-CN" sz="2400" baseline="-30000" dirty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时，电路无储能。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= 0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时电源接入电路，求 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≥ 0 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时电容电压</a:t>
            </a:r>
            <a:r>
              <a:rPr lang="en-US" altLang="zh-CN" sz="2400" i="1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2400" baseline="-30000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和电容电流</a:t>
            </a:r>
            <a:r>
              <a:rPr lang="en-US" altLang="zh-CN" sz="2400" i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400" baseline="-30000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。</a:t>
            </a:r>
            <a:endParaRPr lang="zh-CN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312634" y="565899"/>
            <a:ext cx="1061362" cy="4320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+mn-ea"/>
              </a:rPr>
              <a:t>例</a:t>
            </a:r>
            <a:r>
              <a:rPr lang="en-US" altLang="zh-CN" sz="2400" b="1" dirty="0">
                <a:solidFill>
                  <a:schemeClr val="tx1"/>
                </a:solidFill>
                <a:latin typeface="+mn-ea"/>
              </a:rPr>
              <a:t>3-8</a:t>
            </a:r>
            <a:endParaRPr lang="zh-CN" altLang="en-US" sz="2400" b="1" dirty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517525" y="836613"/>
            <a:ext cx="491859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800" b="1" dirty="0">
                <a:latin typeface="仿宋_GB2312" pitchFamily="49" charset="-122"/>
                <a:ea typeface="仿宋_GB2312" pitchFamily="49" charset="-122"/>
              </a:rPr>
              <a:t>2</a:t>
            </a:r>
            <a:r>
              <a:rPr lang="zh-CN" altLang="zh-CN" sz="2800" b="1" dirty="0">
                <a:latin typeface="仿宋_GB2312" pitchFamily="49" charset="-122"/>
                <a:ea typeface="仿宋_GB2312" pitchFamily="49" charset="-122"/>
              </a:rPr>
              <a:t>. </a:t>
            </a:r>
            <a:r>
              <a:rPr lang="zh-CN" altLang="zh-CN" sz="2800" b="1" dirty="0"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zh-CN" altLang="en-US" sz="2800" b="1" dirty="0">
                <a:latin typeface="Times New Roman" panose="02020603050405020304" pitchFamily="18" charset="0"/>
                <a:ea typeface="仿宋_GB2312" pitchFamily="49" charset="-122"/>
              </a:rPr>
              <a:t>一阶</a:t>
            </a:r>
            <a:r>
              <a:rPr lang="zh-CN" altLang="zh-CN" sz="2800" b="1" i="1" dirty="0">
                <a:latin typeface="Times New Roman" panose="02020603050405020304" pitchFamily="18" charset="0"/>
                <a:ea typeface="仿宋_GB2312" pitchFamily="49" charset="-122"/>
              </a:rPr>
              <a:t>R</a:t>
            </a:r>
            <a:r>
              <a:rPr lang="en-US" altLang="zh-CN" sz="2800" b="1" i="1" dirty="0">
                <a:latin typeface="Times New Roman" panose="02020603050405020304" pitchFamily="18" charset="0"/>
                <a:ea typeface="仿宋_GB2312" pitchFamily="49" charset="-122"/>
              </a:rPr>
              <a:t>L</a:t>
            </a:r>
            <a:r>
              <a:rPr lang="zh-CN" altLang="zh-CN" sz="2800" b="1" dirty="0">
                <a:latin typeface="仿宋_GB2312" pitchFamily="49" charset="-122"/>
                <a:ea typeface="仿宋_GB2312" pitchFamily="49" charset="-122"/>
              </a:rPr>
              <a:t>电路的零</a:t>
            </a:r>
            <a:r>
              <a:rPr lang="zh-CN" altLang="en-US" sz="2800" b="1" dirty="0">
                <a:latin typeface="仿宋_GB2312" pitchFamily="49" charset="-122"/>
                <a:ea typeface="仿宋_GB2312" pitchFamily="49" charset="-122"/>
              </a:rPr>
              <a:t>状态</a:t>
            </a:r>
            <a:r>
              <a:rPr lang="zh-CN" altLang="zh-CN" sz="2800" b="1" dirty="0">
                <a:latin typeface="仿宋_GB2312" pitchFamily="49" charset="-122"/>
                <a:ea typeface="仿宋_GB2312" pitchFamily="49" charset="-122"/>
              </a:rPr>
              <a:t>响应</a:t>
            </a: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627063" y="1550988"/>
            <a:ext cx="39100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换路前</a:t>
            </a:r>
            <a:r>
              <a:rPr lang="zh-CN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电路处于稳态</a:t>
            </a:r>
            <a:endParaRPr lang="zh-CN" altLang="zh-C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Box 40"/>
          <p:cNvSpPr txBox="1">
            <a:spLocks noChangeArrowheads="1"/>
          </p:cNvSpPr>
          <p:nvPr/>
        </p:nvSpPr>
        <p:spPr bwMode="auto">
          <a:xfrm>
            <a:off x="1025525" y="2241550"/>
            <a:ext cx="3149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800" b="1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8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</a:t>
            </a:r>
            <a:r>
              <a:rPr lang="en-US" altLang="zh-CN" sz="2800" b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8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n-US" altLang="zh-CN" sz="2800" b="1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8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</a:t>
            </a:r>
            <a:r>
              <a:rPr lang="en-US" altLang="zh-CN" sz="2800" b="1" baseline="-25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8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)=0</a:t>
            </a:r>
            <a:endParaRPr lang="zh-CN" altLang="zh-CN" sz="2800" b="1" baseline="-2500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Box 41"/>
          <p:cNvSpPr txBox="1">
            <a:spLocks noChangeArrowheads="1"/>
          </p:cNvSpPr>
          <p:nvPr/>
        </p:nvSpPr>
        <p:spPr bwMode="auto">
          <a:xfrm>
            <a:off x="951706" y="2975484"/>
            <a:ext cx="41767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t 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≥ </a:t>
            </a:r>
            <a:r>
              <a:rPr lang="zh-CN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0电路的微分方程</a:t>
            </a:r>
            <a:endParaRPr lang="zh-CN" altLang="zh-CN" sz="2800" b="1" baseline="-25000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903288" y="5254625"/>
            <a:ext cx="803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/>
              <a:t>所以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903288" y="4360863"/>
            <a:ext cx="803275" cy="4603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0" hangingPunct="0">
              <a:defRPr/>
            </a:pPr>
            <a:r>
              <a:rPr lang="zh-CN" altLang="zh-CN" sz="2400" b="1" dirty="0">
                <a:latin typeface="Times New Roman" pitchFamily="18" charset="0"/>
                <a:cs typeface="Times New Roman" pitchFamily="18" charset="0"/>
              </a:rPr>
              <a:t>因为</a:t>
            </a:r>
            <a:endParaRPr lang="zh-CN" altLang="zh-CN" sz="2400" b="1" dirty="0"/>
          </a:p>
        </p:txBody>
      </p:sp>
      <p:pic>
        <p:nvPicPr>
          <p:cNvPr id="4814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475" y="1463675"/>
            <a:ext cx="4295775" cy="265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1693863" y="3667125"/>
          <a:ext cx="1778000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89496" imgH="229232" progId="Equation.DSMT4">
                  <p:embed/>
                </p:oleObj>
              </mc:Choice>
              <mc:Fallback>
                <p:oleObj name="Equation" r:id="rId5" imgW="789496" imgH="229232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3863" y="3667125"/>
                        <a:ext cx="1778000" cy="45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1887538" y="4398963"/>
          <a:ext cx="1152525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46574" imgH="228799" progId="Equation.DSMT4">
                  <p:embed/>
                </p:oleObj>
              </mc:Choice>
              <mc:Fallback>
                <p:oleObj name="Equation" r:id="rId7" imgW="546574" imgH="228799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7538" y="4398963"/>
                        <a:ext cx="1152525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3489325" y="4194175"/>
          <a:ext cx="1371600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62065" imgH="394567" progId="Equation.DSMT4">
                  <p:embed/>
                </p:oleObj>
              </mc:Choice>
              <mc:Fallback>
                <p:oleObj name="Equation" r:id="rId9" imgW="662065" imgH="394567" progId="Equation.DSMT4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9325" y="4194175"/>
                        <a:ext cx="1371600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2111375" y="5060950"/>
          <a:ext cx="2084388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16441" imgH="393871" progId="Equation.DSMT4">
                  <p:embed/>
                </p:oleObj>
              </mc:Choice>
              <mc:Fallback>
                <p:oleObj name="Equation" r:id="rId11" imgW="1016441" imgH="393871" progId="Equation.DSMT4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1375" y="5060950"/>
                        <a:ext cx="2084388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21"/>
          <p:cNvSpPr>
            <a:spLocks noChangeArrowheads="1"/>
          </p:cNvSpPr>
          <p:nvPr/>
        </p:nvSpPr>
        <p:spPr bwMode="auto">
          <a:xfrm>
            <a:off x="182563" y="3781425"/>
            <a:ext cx="184150" cy="46196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 sz="2400"/>
          </a:p>
        </p:txBody>
      </p:sp>
      <p:sp>
        <p:nvSpPr>
          <p:cNvPr id="19" name="Rectangle 25"/>
          <p:cNvSpPr>
            <a:spLocks noChangeArrowheads="1"/>
          </p:cNvSpPr>
          <p:nvPr/>
        </p:nvSpPr>
        <p:spPr bwMode="auto">
          <a:xfrm>
            <a:off x="903288" y="5962650"/>
            <a:ext cx="5792787" cy="46196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一阶常系数非齐次线性微分方程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8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8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  <p:bldP spid="5" grpId="0" autoUpdateAnimBg="0"/>
      <p:bldP spid="6" grpId="0" autoUpdateAnimBg="0"/>
      <p:bldP spid="7" grpId="0" autoUpdateAnimBg="0"/>
      <p:bldP spid="8" grpId="0" autoUpdateAnimBg="0"/>
      <p:bldP spid="11" grpId="0" autoUpdateAnimBg="0"/>
      <p:bldP spid="1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9156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077965"/>
              </p:ext>
            </p:extLst>
          </p:nvPr>
        </p:nvGraphicFramePr>
        <p:xfrm>
          <a:off x="1042988" y="1147380"/>
          <a:ext cx="2082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16441" imgH="393871" progId="Equation.DSMT4">
                  <p:embed/>
                </p:oleObj>
              </mc:Choice>
              <mc:Fallback>
                <p:oleObj name="Equation" r:id="rId4" imgW="1016441" imgH="393871" progId="Equation.DSMT4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147380"/>
                        <a:ext cx="20828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0642668"/>
              </p:ext>
            </p:extLst>
          </p:nvPr>
        </p:nvGraphicFramePr>
        <p:xfrm>
          <a:off x="1010932" y="1870870"/>
          <a:ext cx="5014913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197080" imgH="419040" progId="Equation.DSMT4">
                  <p:embed/>
                </p:oleObj>
              </mc:Choice>
              <mc:Fallback>
                <p:oleObj name="Equation" r:id="rId6" imgW="2197080" imgH="419040" progId="Equation.DSMT4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0932" y="1870870"/>
                        <a:ext cx="5014913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5980113" y="3201988"/>
          <a:ext cx="1179512" cy="757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97159" imgH="393871" progId="Equation.DSMT4">
                  <p:embed/>
                </p:oleObj>
              </mc:Choice>
              <mc:Fallback>
                <p:oleObj name="Equation" r:id="rId8" imgW="597159" imgH="393871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0113" y="3201988"/>
                        <a:ext cx="1179512" cy="757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850893"/>
              </p:ext>
            </p:extLst>
          </p:nvPr>
        </p:nvGraphicFramePr>
        <p:xfrm>
          <a:off x="1023526" y="3959225"/>
          <a:ext cx="6405562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844720" imgH="419040" progId="Equation.DSMT4">
                  <p:embed/>
                </p:oleObj>
              </mc:Choice>
              <mc:Fallback>
                <p:oleObj name="Equation" r:id="rId10" imgW="2844720" imgH="419040" progId="Equation.DSMT4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3526" y="3959225"/>
                        <a:ext cx="6405562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7679891"/>
              </p:ext>
            </p:extLst>
          </p:nvPr>
        </p:nvGraphicFramePr>
        <p:xfrm>
          <a:off x="7731696" y="3985922"/>
          <a:ext cx="876300" cy="83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95348" imgH="395348" progId="Equation.DSMT4">
                  <p:embed/>
                </p:oleObj>
              </mc:Choice>
              <mc:Fallback>
                <p:oleObj name="Equation" r:id="rId12" imgW="395348" imgH="395348" progId="Equation.DSMT4">
                  <p:embed/>
                  <p:pic>
                    <p:nvPicPr>
                      <p:cNvPr id="0" name="对象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31696" y="3985922"/>
                        <a:ext cx="876300" cy="836612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5524540"/>
              </p:ext>
            </p:extLst>
          </p:nvPr>
        </p:nvGraphicFramePr>
        <p:xfrm>
          <a:off x="1042988" y="5692377"/>
          <a:ext cx="2570162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156704" imgH="419464" progId="Equation.DSMT4">
                  <p:embed/>
                </p:oleObj>
              </mc:Choice>
              <mc:Fallback>
                <p:oleObj name="Equation" r:id="rId14" imgW="1156704" imgH="419464" progId="Equation.DSMT4">
                  <p:embed/>
                  <p:pic>
                    <p:nvPicPr>
                      <p:cNvPr id="0" name="对象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5692377"/>
                        <a:ext cx="2570162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6716816"/>
              </p:ext>
            </p:extLst>
          </p:nvPr>
        </p:nvGraphicFramePr>
        <p:xfrm>
          <a:off x="4266073" y="5699125"/>
          <a:ext cx="295910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310977" imgH="343531" progId="Equation.DSMT4">
                  <p:embed/>
                </p:oleObj>
              </mc:Choice>
              <mc:Fallback>
                <p:oleObj name="Equation" r:id="rId16" imgW="1310977" imgH="343531" progId="Equation.DSMT4">
                  <p:embed/>
                  <p:pic>
                    <p:nvPicPr>
                      <p:cNvPr id="0" name="对象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6073" y="5699125"/>
                        <a:ext cx="2959100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9"/>
          <p:cNvSpPr>
            <a:spLocks noChangeArrowheads="1"/>
          </p:cNvSpPr>
          <p:nvPr/>
        </p:nvSpPr>
        <p:spPr bwMode="auto">
          <a:xfrm>
            <a:off x="966610" y="3377028"/>
            <a:ext cx="5057795" cy="46166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0" hangingPunct="0">
              <a:defRPr/>
            </a:pP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为积分常数，由初始值</a:t>
            </a:r>
            <a:r>
              <a:rPr lang="en-US" altLang="zh-CN" sz="2400" i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400" baseline="-30000" dirty="0" err="1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(0</a:t>
            </a:r>
            <a:r>
              <a:rPr lang="en-US" altLang="zh-CN" sz="2400" baseline="-3000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确定：</a:t>
            </a:r>
            <a:endParaRPr lang="zh-CN" altLang="en-US" sz="2400" dirty="0"/>
          </a:p>
        </p:txBody>
      </p:sp>
      <p:sp>
        <p:nvSpPr>
          <p:cNvPr id="22" name="Rectangle 11"/>
          <p:cNvSpPr>
            <a:spLocks noChangeArrowheads="1"/>
          </p:cNvSpPr>
          <p:nvPr/>
        </p:nvSpPr>
        <p:spPr bwMode="auto">
          <a:xfrm>
            <a:off x="1015484" y="5040307"/>
            <a:ext cx="5024132" cy="46166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0" hangingPunct="0">
              <a:defRPr/>
            </a:pPr>
            <a:r>
              <a:rPr lang="en-US" altLang="zh-CN" sz="2400" i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400" baseline="-30000" dirty="0" err="1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也等于</a:t>
            </a: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稳态分量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暂态分量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的和。</a:t>
            </a:r>
            <a:endParaRPr lang="zh-CN" altLang="en-US" sz="2400" dirty="0"/>
          </a:p>
        </p:txBody>
      </p:sp>
      <p:pic>
        <p:nvPicPr>
          <p:cNvPr id="29" name="Picture 13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092" y="56117"/>
            <a:ext cx="3183908" cy="1967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25"/>
          <p:cNvSpPr>
            <a:spLocks noChangeArrowheads="1"/>
          </p:cNvSpPr>
          <p:nvPr/>
        </p:nvSpPr>
        <p:spPr bwMode="auto">
          <a:xfrm>
            <a:off x="176231" y="714215"/>
            <a:ext cx="5792787" cy="46196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一阶常系数非齐次线性微分方程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30882" y="2850595"/>
            <a:ext cx="2507418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zh-CN" sz="20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齐次微分方程</a:t>
            </a:r>
            <a:r>
              <a:rPr lang="zh-CN" altLang="zh-CN" sz="2000" b="1" dirty="0">
                <a:latin typeface="Times New Roman" pitchFamily="18" charset="0"/>
                <a:cs typeface="Times New Roman" pitchFamily="18" charset="0"/>
              </a:rPr>
              <a:t>的通解</a:t>
            </a:r>
            <a:endParaRPr lang="zh-CN" altLang="en-US" sz="2000" dirty="0"/>
          </a:p>
        </p:txBody>
      </p:sp>
      <p:sp>
        <p:nvSpPr>
          <p:cNvPr id="23" name="矩形 22"/>
          <p:cNvSpPr/>
          <p:nvPr/>
        </p:nvSpPr>
        <p:spPr>
          <a:xfrm>
            <a:off x="3357642" y="2850595"/>
            <a:ext cx="2765501" cy="400110"/>
          </a:xfrm>
          <a:prstGeom prst="rect">
            <a:avLst/>
          </a:prstGeom>
          <a:solidFill>
            <a:srgbClr val="FDE1CF"/>
          </a:solidFill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非</a:t>
            </a:r>
            <a:r>
              <a:rPr lang="zh-CN" altLang="zh-CN" sz="20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齐次微分方程</a:t>
            </a:r>
            <a:r>
              <a:rPr lang="zh-CN" altLang="zh-CN" sz="2000" b="1" dirty="0">
                <a:latin typeface="Times New Roman" pitchFamily="18" charset="0"/>
                <a:cs typeface="Times New Roman" pitchFamily="18" charset="0"/>
              </a:rPr>
              <a:t>的通解</a:t>
            </a:r>
            <a:endParaRPr lang="zh-CN" altLang="en-US" sz="2000" dirty="0"/>
          </a:p>
        </p:txBody>
      </p:sp>
      <p:sp>
        <p:nvSpPr>
          <p:cNvPr id="24" name="矩形 23"/>
          <p:cNvSpPr/>
          <p:nvPr/>
        </p:nvSpPr>
        <p:spPr>
          <a:xfrm>
            <a:off x="1819109" y="2001624"/>
            <a:ext cx="704952" cy="667422"/>
          </a:xfrm>
          <a:prstGeom prst="rect">
            <a:avLst/>
          </a:prstGeom>
          <a:solidFill>
            <a:srgbClr val="5B9BD5">
              <a:alpha val="3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060668" y="2023410"/>
            <a:ext cx="704952" cy="667422"/>
          </a:xfrm>
          <a:prstGeom prst="rect">
            <a:avLst/>
          </a:prstGeom>
          <a:solidFill>
            <a:srgbClr val="FF1D1D">
              <a:alpha val="3058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1" grpId="0" animBg="1"/>
      <p:bldP spid="23" grpId="0" animBg="1"/>
      <p:bldP spid="24" grpId="0" animBg="1"/>
      <p:bldP spid="2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889000" y="1989138"/>
            <a:ext cx="55800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4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4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随时间变化的曲线如图所示。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0181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7306144"/>
              </p:ext>
            </p:extLst>
          </p:nvPr>
        </p:nvGraphicFramePr>
        <p:xfrm>
          <a:off x="684213" y="836613"/>
          <a:ext cx="2259012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02865" imgH="418918" progId="Equation.DSMT4">
                  <p:embed/>
                </p:oleObj>
              </mc:Choice>
              <mc:Fallback>
                <p:oleObj name="Equation" r:id="rId4" imgW="1002865" imgH="418918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836613"/>
                        <a:ext cx="2259012" cy="874712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2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2986216"/>
              </p:ext>
            </p:extLst>
          </p:nvPr>
        </p:nvGraphicFramePr>
        <p:xfrm>
          <a:off x="3640138" y="836613"/>
          <a:ext cx="1522412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85800" imgH="342900" progId="Equation.DSMT4">
                  <p:embed/>
                </p:oleObj>
              </mc:Choice>
              <mc:Fallback>
                <p:oleObj name="Equation" r:id="rId6" imgW="685800" imgH="34290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0138" y="836613"/>
                        <a:ext cx="1522412" cy="715962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3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0877084"/>
              </p:ext>
            </p:extLst>
          </p:nvPr>
        </p:nvGraphicFramePr>
        <p:xfrm>
          <a:off x="6008688" y="836613"/>
          <a:ext cx="2263775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02865" imgH="342751" progId="Equation.DSMT4">
                  <p:embed/>
                </p:oleObj>
              </mc:Choice>
              <mc:Fallback>
                <p:oleObj name="Equation" r:id="rId8" imgW="1002865" imgH="342751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8688" y="836613"/>
                        <a:ext cx="2263775" cy="720725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9159" name="Picture 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2852738"/>
            <a:ext cx="8248650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9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8213399"/>
              </p:ext>
            </p:extLst>
          </p:nvPr>
        </p:nvGraphicFramePr>
        <p:xfrm>
          <a:off x="952500" y="2535239"/>
          <a:ext cx="2467340" cy="1444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22400" imgH="838200" progId="Equation.DSMT4">
                  <p:embed/>
                </p:oleObj>
              </mc:Choice>
              <mc:Fallback>
                <p:oleObj name="Equation" r:id="rId4" imgW="1422400" imgH="83820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" y="2535239"/>
                        <a:ext cx="2467340" cy="14444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020320"/>
              </p:ext>
            </p:extLst>
          </p:nvPr>
        </p:nvGraphicFramePr>
        <p:xfrm>
          <a:off x="2915770" y="4025134"/>
          <a:ext cx="3778535" cy="769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83420" imgH="431810" progId="Equation.DSMT4">
                  <p:embed/>
                </p:oleObj>
              </mc:Choice>
              <mc:Fallback>
                <p:oleObj name="Equation" r:id="rId6" imgW="2083420" imgH="43181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5770" y="4025134"/>
                        <a:ext cx="3778535" cy="7698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2070410"/>
              </p:ext>
            </p:extLst>
          </p:nvPr>
        </p:nvGraphicFramePr>
        <p:xfrm>
          <a:off x="2763924" y="5369147"/>
          <a:ext cx="3428010" cy="8275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893122" imgH="457399" progId="Equation.DSMT4">
                  <p:embed/>
                </p:oleObj>
              </mc:Choice>
              <mc:Fallback>
                <p:oleObj name="Equation" r:id="rId8" imgW="1893122" imgH="457399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3924" y="5369147"/>
                        <a:ext cx="3428010" cy="8275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8190463"/>
              </p:ext>
            </p:extLst>
          </p:nvPr>
        </p:nvGraphicFramePr>
        <p:xfrm>
          <a:off x="1547580" y="6165477"/>
          <a:ext cx="4483100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273300" imgH="342900" progId="Equation.DSMT4">
                  <p:embed/>
                </p:oleObj>
              </mc:Choice>
              <mc:Fallback>
                <p:oleObj name="Equation" r:id="rId10" imgW="2273300" imgH="34290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580" y="6165477"/>
                        <a:ext cx="4483100" cy="676275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0501" y="4185435"/>
            <a:ext cx="1866217" cy="40011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0" hangingPunct="0">
              <a:defRPr/>
            </a:pPr>
            <a:r>
              <a:rPr lang="zh-CN" altLang="zh-CN" sz="2000" dirty="0">
                <a:latin typeface="Times New Roman" pitchFamily="18" charset="0"/>
                <a:cs typeface="Times New Roman" pitchFamily="18" charset="0"/>
              </a:rPr>
              <a:t>开关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闭合后：</a:t>
            </a:r>
            <a:endParaRPr lang="zh-CN" altLang="en-US" sz="2000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19150" y="5634694"/>
            <a:ext cx="1787669" cy="40011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0" hangingPunct="0">
              <a:defRPr/>
            </a:pPr>
            <a:r>
              <a:rPr lang="zh-CN" altLang="zh-CN" sz="2000" dirty="0">
                <a:latin typeface="Times New Roman" pitchFamily="18" charset="0"/>
                <a:cs typeface="Times New Roman" pitchFamily="18" charset="0"/>
              </a:rPr>
              <a:t>时间常数为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： </a:t>
            </a:r>
            <a:endParaRPr lang="zh-CN" altLang="en-US" sz="2000" dirty="0"/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423863" y="2112305"/>
            <a:ext cx="2592387" cy="437877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27622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indent="0">
              <a:lnSpc>
                <a:spcPct val="125000"/>
              </a:lnSpc>
              <a:defRPr/>
            </a:pPr>
            <a:r>
              <a:rPr lang="zh-CN" altLang="en-US" sz="20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解： 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等效电感：       </a:t>
            </a:r>
            <a:endParaRPr lang="zh-CN" altLang="en-US" sz="2000" dirty="0"/>
          </a:p>
        </p:txBody>
      </p:sp>
      <p:pic>
        <p:nvPicPr>
          <p:cNvPr id="80912" name="Picture 1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721" y="1978847"/>
            <a:ext cx="5108575" cy="204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13" name="Picture 1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621" y="1891534"/>
            <a:ext cx="3976688" cy="222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 14"/>
          <p:cNvSpPr/>
          <p:nvPr/>
        </p:nvSpPr>
        <p:spPr>
          <a:xfrm>
            <a:off x="395420" y="687388"/>
            <a:ext cx="1061362" cy="4320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+mn-ea"/>
              </a:rPr>
              <a:t>例</a:t>
            </a:r>
            <a:r>
              <a:rPr lang="en-US" altLang="zh-CN" sz="2400" b="1" dirty="0">
                <a:solidFill>
                  <a:schemeClr val="tx1"/>
                </a:solidFill>
                <a:latin typeface="+mn-ea"/>
              </a:rPr>
              <a:t>3-9</a:t>
            </a:r>
            <a:endParaRPr lang="zh-CN" altLang="en-US" sz="2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Rectangle 9"/>
          <p:cNvSpPr>
            <a:spLocks noChangeArrowheads="1"/>
          </p:cNvSpPr>
          <p:nvPr/>
        </p:nvSpPr>
        <p:spPr bwMode="auto">
          <a:xfrm>
            <a:off x="819150" y="4957657"/>
            <a:ext cx="5121915" cy="40011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0" hangingPunct="0">
              <a:defRPr/>
            </a:pP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电感以外的部分，戴维南等效电路的电阻： </a:t>
            </a:r>
            <a:endParaRPr lang="zh-CN" altLang="en-US" sz="2000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77825" y="597218"/>
            <a:ext cx="8285163" cy="147732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27622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indent="0">
              <a:lnSpc>
                <a:spcPct val="125000"/>
              </a:lnSpc>
              <a:defRPr/>
            </a:pP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                 图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3.25(a)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电路中，已知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400" baseline="-300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=10mA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400" baseline="-30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400" baseline="-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=1kΩ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2400" baseline="-30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=15mH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2400" baseline="-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2400" baseline="-30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=10mH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，在 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= 0</a:t>
            </a:r>
            <a:r>
              <a:rPr lang="en-US" altLang="zh-CN" sz="2400" baseline="-30000" dirty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时，电路无储能。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=0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时开关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闭合。求 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≥ 0 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时电路中的电流</a:t>
            </a:r>
            <a:r>
              <a:rPr lang="en-US" altLang="zh-CN" sz="2400" i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400" baseline="-30000" dirty="0" err="1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。（设线圈间无互感）</a:t>
            </a:r>
            <a:endParaRPr lang="zh-CN" altLang="en-US" sz="2400" dirty="0"/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863864"/>
              </p:ext>
            </p:extLst>
          </p:nvPr>
        </p:nvGraphicFramePr>
        <p:xfrm>
          <a:off x="5747220" y="4946277"/>
          <a:ext cx="1425575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787320" imgH="228600" progId="Equation.DSMT4">
                  <p:embed/>
                </p:oleObj>
              </mc:Choice>
              <mc:Fallback>
                <p:oleObj name="Equation" r:id="rId14" imgW="78732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7220" y="4946277"/>
                        <a:ext cx="1425575" cy="414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09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0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/>
      <p:bldP spid="1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5796170" y="100786"/>
            <a:ext cx="2367396" cy="551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52977" y="806640"/>
            <a:ext cx="410368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RC</a:t>
            </a:r>
            <a:r>
              <a:rPr lang="zh-CN" altLang="zh-CN" sz="2400" b="1" dirty="0">
                <a:solidFill>
                  <a:srgbClr val="0000FF"/>
                </a:solidFill>
                <a:latin typeface="Arial" panose="020B0604020202020204" pitchFamily="34" charset="0"/>
                <a:ea typeface="仿宋_GB2312" pitchFamily="49" charset="-122"/>
              </a:rPr>
              <a:t>电路</a:t>
            </a: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仿宋_GB2312" pitchFamily="49" charset="-122"/>
              </a:rPr>
              <a:t>：</a:t>
            </a:r>
            <a:endParaRPr lang="en-US" altLang="zh-CN" sz="2400" b="1" dirty="0">
              <a:solidFill>
                <a:srgbClr val="0000FF"/>
              </a:solidFill>
              <a:latin typeface="Arial" panose="020B0604020202020204" pitchFamily="34" charset="0"/>
              <a:ea typeface="仿宋_GB2312" pitchFamily="49" charset="-122"/>
            </a:endParaRP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zh-CN" sz="2000" b="1" dirty="0">
                <a:solidFill>
                  <a:srgbClr val="0000FF"/>
                </a:solidFill>
                <a:latin typeface="Arial" panose="020B0604020202020204" pitchFamily="34" charset="0"/>
                <a:ea typeface="仿宋_GB2312" pitchFamily="49" charset="-122"/>
              </a:rPr>
              <a:t>零状态响应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428871" y="3389613"/>
            <a:ext cx="41204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zh-CN" sz="1800" b="1" i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u</a:t>
            </a:r>
            <a:r>
              <a:rPr lang="zh-CN" altLang="zh-CN" sz="1800" b="1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C </a:t>
            </a:r>
            <a:r>
              <a:rPr lang="zh-CN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(</a:t>
            </a:r>
            <a:r>
              <a:rPr lang="zh-CN" altLang="zh-CN" sz="1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∞</a:t>
            </a:r>
            <a:r>
              <a:rPr lang="zh-CN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)</a:t>
            </a:r>
            <a:r>
              <a:rPr lang="en-US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zh-CN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—</a:t>
            </a:r>
            <a:r>
              <a:rPr lang="en-US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zh-CN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换路后电容电压的稳态值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67884" y="4046712"/>
            <a:ext cx="39661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t→</a:t>
            </a:r>
            <a:r>
              <a:rPr lang="zh-CN" altLang="zh-CN" sz="1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∞时，电容等效为开路</a:t>
            </a:r>
            <a:endParaRPr lang="zh-CN" altLang="zh-CN" sz="1800" b="1" dirty="0">
              <a:solidFill>
                <a:srgbClr val="0000FF"/>
              </a:solidFill>
              <a:latin typeface="Arial" panose="020B0604020202020204" pitchFamily="34" charset="0"/>
              <a:ea typeface="仿宋_GB2312" pitchFamily="49" charset="-122"/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4979221" y="786559"/>
            <a:ext cx="410368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RL</a:t>
            </a:r>
            <a:r>
              <a:rPr lang="zh-CN" altLang="zh-CN" sz="2400" b="1" dirty="0">
                <a:solidFill>
                  <a:srgbClr val="0000FF"/>
                </a:solidFill>
                <a:latin typeface="Arial" panose="020B0604020202020204" pitchFamily="34" charset="0"/>
                <a:ea typeface="仿宋_GB2312" pitchFamily="49" charset="-122"/>
              </a:rPr>
              <a:t>电路</a:t>
            </a: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仿宋_GB2312" pitchFamily="49" charset="-122"/>
              </a:rPr>
              <a:t>：</a:t>
            </a:r>
            <a:endParaRPr lang="en-US" altLang="zh-CN" sz="2400" b="1" dirty="0">
              <a:solidFill>
                <a:srgbClr val="0000FF"/>
              </a:solidFill>
              <a:latin typeface="Arial" panose="020B0604020202020204" pitchFamily="34" charset="0"/>
              <a:ea typeface="仿宋_GB2312" pitchFamily="49" charset="-122"/>
            </a:endParaRP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zh-CN" sz="2000" b="1" dirty="0">
                <a:solidFill>
                  <a:srgbClr val="0000FF"/>
                </a:solidFill>
                <a:latin typeface="Arial" panose="020B0604020202020204" pitchFamily="34" charset="0"/>
                <a:ea typeface="仿宋_GB2312" pitchFamily="49" charset="-122"/>
              </a:rPr>
              <a:t>零状态响应</a:t>
            </a: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456449" y="4555253"/>
            <a:ext cx="8027988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5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zh-CN" sz="2000" b="1" dirty="0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时间常数</a:t>
            </a:r>
            <a:r>
              <a:rPr lang="zh-CN" altLang="zh-CN" sz="2000" b="1" i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</a:t>
            </a:r>
            <a:r>
              <a:rPr lang="zh-CN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 = </a:t>
            </a:r>
            <a:r>
              <a:rPr lang="zh-CN" altLang="zh-CN" sz="2000" b="1" i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RC  </a:t>
            </a:r>
            <a:endParaRPr lang="en-US" altLang="zh-CN" sz="2000" b="1" dirty="0">
              <a:solidFill>
                <a:srgbClr val="0000FF"/>
              </a:solidFill>
              <a:latin typeface="仿宋_GB2312" pitchFamily="49" charset="-122"/>
              <a:ea typeface="仿宋_GB2312" pitchFamily="49" charset="-122"/>
              <a:sym typeface="Symbol" panose="05050102010706020507" pitchFamily="18" charset="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1893574"/>
              </p:ext>
            </p:extLst>
          </p:nvPr>
        </p:nvGraphicFramePr>
        <p:xfrm>
          <a:off x="740447" y="2473890"/>
          <a:ext cx="3237890" cy="7484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34477" imgH="355446" progId="Equation.DSMT4">
                  <p:embed/>
                </p:oleObj>
              </mc:Choice>
              <mc:Fallback>
                <p:oleObj name="Equation" r:id="rId3" imgW="1434477" imgH="355446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0447" y="2473890"/>
                        <a:ext cx="3237890" cy="7484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6857670"/>
              </p:ext>
            </p:extLst>
          </p:nvPr>
        </p:nvGraphicFramePr>
        <p:xfrm>
          <a:off x="5075172" y="2438259"/>
          <a:ext cx="2935132" cy="7218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45616" imgH="355446" progId="Equation.DSMT4">
                  <p:embed/>
                </p:oleObj>
              </mc:Choice>
              <mc:Fallback>
                <p:oleObj name="Equation" r:id="rId5" imgW="1345616" imgH="355446" progId="Equation.DSMT4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5172" y="2438259"/>
                        <a:ext cx="2935132" cy="7218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4972887" y="3351591"/>
            <a:ext cx="40873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zh-CN" sz="1800" b="1" i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lang="zh-CN" altLang="zh-CN" sz="1800" b="1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L </a:t>
            </a:r>
            <a:r>
              <a:rPr lang="zh-CN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(</a:t>
            </a:r>
            <a:r>
              <a:rPr lang="zh-CN" altLang="zh-CN" sz="1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∞</a:t>
            </a:r>
            <a:r>
              <a:rPr lang="zh-CN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) </a:t>
            </a:r>
            <a:r>
              <a:rPr lang="en-US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zh-CN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—</a:t>
            </a:r>
            <a:r>
              <a:rPr lang="en-US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zh-CN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换路后电感电流的稳态值</a:t>
            </a: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4956567" y="4005828"/>
            <a:ext cx="318434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spcBef>
                <a:spcPct val="50000"/>
              </a:spcBef>
              <a:buClrTx/>
              <a:buFontTx/>
              <a:buNone/>
              <a:defRPr sz="2000" b="1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/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/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/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9pPr>
          </a:lstStyle>
          <a:p>
            <a:r>
              <a:rPr lang="zh-CN" altLang="zh-CN" sz="1800" dirty="0"/>
              <a:t>t→∞时，电感等效为短路</a:t>
            </a: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4956567" y="4545015"/>
            <a:ext cx="2569252" cy="484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5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zh-CN" sz="2000" b="1" dirty="0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时间常数</a:t>
            </a:r>
            <a:r>
              <a:rPr lang="zh-CN" altLang="zh-CN" sz="2000" b="1" i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</a:t>
            </a:r>
            <a:r>
              <a:rPr lang="zh-CN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 = </a:t>
            </a:r>
            <a:r>
              <a:rPr lang="zh-CN" altLang="zh-CN" sz="2000" b="1" i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L</a:t>
            </a:r>
            <a:r>
              <a:rPr lang="zh-CN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/</a:t>
            </a:r>
            <a:r>
              <a:rPr lang="zh-CN" altLang="zh-CN" sz="2000" b="1" i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R     </a:t>
            </a:r>
            <a:endParaRPr lang="zh-CN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2737" y="5014279"/>
            <a:ext cx="2437329" cy="168186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6718" y="5138770"/>
            <a:ext cx="2184075" cy="1517181"/>
          </a:xfrm>
          <a:prstGeom prst="rect">
            <a:avLst/>
          </a:prstGeom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881" y="630044"/>
            <a:ext cx="2149372" cy="135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43" y="542191"/>
            <a:ext cx="2341224" cy="144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2354688"/>
              </p:ext>
            </p:extLst>
          </p:nvPr>
        </p:nvGraphicFramePr>
        <p:xfrm>
          <a:off x="740447" y="1928293"/>
          <a:ext cx="2687638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104840" imgH="279360" progId="Equation.DSMT4">
                  <p:embed/>
                </p:oleObj>
              </mc:Choice>
              <mc:Fallback>
                <p:oleObj name="Equation" r:id="rId11" imgW="1104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0447" y="1928293"/>
                        <a:ext cx="2687638" cy="625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549764"/>
              </p:ext>
            </p:extLst>
          </p:nvPr>
        </p:nvGraphicFramePr>
        <p:xfrm>
          <a:off x="5093916" y="2066457"/>
          <a:ext cx="29845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307880" imgH="228600" progId="Equation.DSMT4">
                  <p:embed/>
                </p:oleObj>
              </mc:Choice>
              <mc:Fallback>
                <p:oleObj name="Equation" r:id="rId13" imgW="13078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3916" y="2066457"/>
                        <a:ext cx="29845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362551" y="476590"/>
            <a:ext cx="4353469" cy="6264870"/>
          </a:xfrm>
          <a:prstGeom prst="rect">
            <a:avLst/>
          </a:prstGeom>
          <a:solidFill>
            <a:srgbClr val="5B9BD5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719034" y="476590"/>
            <a:ext cx="4307531" cy="6264870"/>
          </a:xfrm>
          <a:prstGeom prst="rect">
            <a:avLst/>
          </a:prstGeom>
          <a:solidFill>
            <a:srgbClr val="FF0000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79390" y="267447"/>
            <a:ext cx="973138" cy="51911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zh-CN" sz="2800" b="1" dirty="0">
                <a:solidFill>
                  <a:srgbClr val="0000FF"/>
                </a:solidFill>
                <a:latin typeface="Arial" panose="020B0604020202020204" pitchFamily="34" charset="0"/>
              </a:rPr>
              <a:t>小结</a:t>
            </a:r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1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19350" y="620713"/>
            <a:ext cx="4248150" cy="649287"/>
          </a:xfrm>
        </p:spPr>
        <p:txBody>
          <a:bodyPr/>
          <a:lstStyle/>
          <a:p>
            <a:pPr algn="just" eaLnBrk="1" hangingPunct="1">
              <a:lnSpc>
                <a:spcPct val="130000"/>
              </a:lnSpc>
            </a:pPr>
            <a:r>
              <a:rPr lang="en-US" altLang="zh-CN" b="1">
                <a:latin typeface="隶书" panose="02010509060101010101" pitchFamily="49" charset="-122"/>
                <a:ea typeface="隶书" panose="02010509060101010101" pitchFamily="49" charset="-122"/>
              </a:rPr>
              <a:t>3.5 </a:t>
            </a:r>
            <a:r>
              <a:rPr lang="zh-CN" altLang="en-US" b="1">
                <a:latin typeface="隶书" panose="02010509060101010101" pitchFamily="49" charset="-122"/>
                <a:ea typeface="隶书" panose="02010509060101010101" pitchFamily="49" charset="-122"/>
              </a:rPr>
              <a:t>一阶电路的全响应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663825" y="1341438"/>
            <a:ext cx="6049963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zh-CN" sz="2800" b="1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电路的初始状态不为零，同时又有外加激励源作用时电路中产生的响应。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68313" y="1485900"/>
            <a:ext cx="1439862" cy="522288"/>
          </a:xfrm>
          <a:prstGeom prst="rect">
            <a:avLst/>
          </a:prstGeom>
          <a:solidFill>
            <a:srgbClr val="FFFF00"/>
          </a:solidFill>
          <a:ln w="38100">
            <a:solidFill>
              <a:srgbClr val="00FF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zh-CN" sz="2800" b="1">
                <a:solidFill>
                  <a:srgbClr val="FF0000"/>
                </a:solidFill>
                <a:latin typeface="Arial" panose="020B0604020202020204" pitchFamily="34" charset="0"/>
                <a:ea typeface="华文楷体" panose="02010600040101010101" pitchFamily="2" charset="-122"/>
              </a:rPr>
              <a:t>全响应</a:t>
            </a:r>
          </a:p>
        </p:txBody>
      </p:sp>
      <p:sp>
        <p:nvSpPr>
          <p:cNvPr id="8" name="AutoShape 10"/>
          <p:cNvSpPr>
            <a:spLocks noChangeArrowheads="1"/>
          </p:cNvSpPr>
          <p:nvPr/>
        </p:nvSpPr>
        <p:spPr bwMode="auto">
          <a:xfrm>
            <a:off x="2124075" y="1628775"/>
            <a:ext cx="433388" cy="287338"/>
          </a:xfrm>
          <a:prstGeom prst="rightArrow">
            <a:avLst>
              <a:gd name="adj1" fmla="val 50000"/>
              <a:gd name="adj2" fmla="val 3770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400">
              <a:solidFill>
                <a:srgbClr val="0000FF"/>
              </a:solidFill>
              <a:latin typeface="Arial" panose="020B0604020202020204" pitchFamily="34" charset="0"/>
              <a:ea typeface="仿宋_GB2312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81025" y="2335213"/>
            <a:ext cx="8132763" cy="12001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开关闭合前，设电容电压初始值</a:t>
            </a:r>
            <a:r>
              <a:rPr lang="en-US" altLang="zh-CN" sz="2400" i="1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</a:t>
            </a:r>
            <a:r>
              <a:rPr lang="en-US" altLang="zh-CN" sz="2400" baseline="-25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(0</a:t>
            </a:r>
            <a:r>
              <a:rPr lang="en-US" altLang="zh-CN" sz="240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)=</a:t>
            </a:r>
            <a:r>
              <a:rPr lang="en-US" altLang="zh-CN" sz="2400" i="1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</a:t>
            </a:r>
            <a:r>
              <a:rPr lang="en-US" altLang="zh-CN" sz="2400" baseline="-25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</a:t>
            </a:r>
            <a:r>
              <a:rPr lang="zh-CN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，在</a:t>
            </a:r>
            <a:r>
              <a:rPr lang="en-US" altLang="zh-CN" sz="24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=0</a:t>
            </a:r>
            <a:r>
              <a:rPr lang="zh-CN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时开关闭合接通直流电源</a:t>
            </a:r>
            <a:r>
              <a:rPr lang="en-US" altLang="zh-CN" sz="24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</a:t>
            </a:r>
            <a:r>
              <a:rPr lang="en-US" altLang="zh-CN" sz="240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zh-CN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，则此</a:t>
            </a:r>
            <a:r>
              <a:rPr lang="en-US" altLang="zh-CN" sz="24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RC</a:t>
            </a:r>
            <a:r>
              <a:rPr lang="zh-CN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电路的响应为完全响应。</a:t>
            </a: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088" y="3695700"/>
            <a:ext cx="2489200" cy="205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200" y="3695700"/>
            <a:ext cx="2824163" cy="204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3695700"/>
            <a:ext cx="2781300" cy="206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/>
        </p:nvSpPr>
        <p:spPr>
          <a:xfrm>
            <a:off x="2871788" y="4552950"/>
            <a:ext cx="495300" cy="5222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</a:t>
            </a:r>
            <a:endParaRPr lang="zh-CN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856288" y="4552950"/>
            <a:ext cx="495300" cy="5222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</a:t>
            </a:r>
            <a:endParaRPr lang="zh-CN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39248" y="5921375"/>
            <a:ext cx="80253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全响应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=        </a:t>
            </a:r>
            <a:r>
              <a:rPr lang="zh-CN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零输入响应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+          </a:t>
            </a:r>
            <a:r>
              <a:rPr lang="zh-CN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零状态响应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  <p:bldP spid="7" grpId="0" bldLvl="0" animBg="1" autoUpdateAnimBg="0"/>
      <p:bldP spid="8" grpId="0" animBg="1"/>
      <p:bldP spid="2" grpId="0"/>
      <p:bldP spid="13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436563" y="706438"/>
            <a:ext cx="4248150" cy="5238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zh-CN" altLang="zh-CN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电容元件</a:t>
            </a:r>
            <a:r>
              <a:rPr lang="zh-CN" altLang="en-US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的伏安关系</a:t>
            </a:r>
            <a:endParaRPr lang="zh-CN" altLang="zh-CN" sz="2800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5187950" y="2281238"/>
          <a:ext cx="2555875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890159" imgH="394213" progId="Equation.3">
                  <p:embed/>
                </p:oleObj>
              </mc:Choice>
              <mc:Fallback>
                <p:oleObj r:id="rId4" imgW="890159" imgH="394213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7950" y="2281238"/>
                        <a:ext cx="2555875" cy="1127125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FFCC99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AutoShape 19"/>
          <p:cNvSpPr>
            <a:spLocks noChangeArrowheads="1"/>
          </p:cNvSpPr>
          <p:nvPr/>
        </p:nvSpPr>
        <p:spPr bwMode="auto">
          <a:xfrm>
            <a:off x="358775" y="2814638"/>
            <a:ext cx="1873250" cy="793750"/>
          </a:xfrm>
          <a:prstGeom prst="wedgeRectCallout">
            <a:avLst>
              <a:gd name="adj1" fmla="val 33606"/>
              <a:gd name="adj2" fmla="val -90569"/>
            </a:avLst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zh-CN" sz="2400" b="1" i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u、i </a:t>
            </a:r>
            <a:r>
              <a:rPr lang="zh-CN" altLang="zh-CN" sz="2400" b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取关联参考方向</a:t>
            </a:r>
          </a:p>
        </p:txBody>
      </p:sp>
      <p:sp>
        <p:nvSpPr>
          <p:cNvPr id="23" name="AutoShape 20" descr="羊皮纸"/>
          <p:cNvSpPr>
            <a:spLocks noChangeArrowheads="1"/>
          </p:cNvSpPr>
          <p:nvPr/>
        </p:nvSpPr>
        <p:spPr bwMode="auto">
          <a:xfrm>
            <a:off x="5926138" y="968375"/>
            <a:ext cx="2447925" cy="936625"/>
          </a:xfrm>
          <a:prstGeom prst="wedgeRoundRectCallout">
            <a:avLst>
              <a:gd name="adj1" fmla="val -37551"/>
              <a:gd name="adj2" fmla="val 102542"/>
              <a:gd name="adj3" fmla="val 16667"/>
            </a:avLst>
          </a:prstGeom>
          <a:blipFill dpi="0" rotWithShape="1">
            <a:blip r:embed="rId6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zh-CN" sz="2400" b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电容元件VCR的微分关系</a:t>
            </a:r>
          </a:p>
        </p:txBody>
      </p:sp>
      <p:sp>
        <p:nvSpPr>
          <p:cNvPr id="25" name="Rectangle 22"/>
          <p:cNvSpPr>
            <a:spLocks noChangeArrowheads="1"/>
          </p:cNvSpPr>
          <p:nvPr/>
        </p:nvSpPr>
        <p:spPr bwMode="auto">
          <a:xfrm>
            <a:off x="684213" y="3775591"/>
            <a:ext cx="7704137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0000FF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如果加在电容两个极板上的电压为直流电压，则极板上的电荷量不发生变化，电路中没有电流，电容相当于开路，所以电容有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隔断直流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的作用。</a:t>
            </a:r>
            <a:endParaRPr lang="en-US" altLang="zh-CN" sz="2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>
                <a:srgbClr val="0000FF"/>
              </a:buClr>
              <a:buFont typeface="Wingdings" panose="05000000000000000000" pitchFamily="2" charset="2"/>
              <a:buChar char="n"/>
            </a:pPr>
            <a:endParaRPr lang="en-US" altLang="zh-CN" sz="2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>
                <a:srgbClr val="0000FF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如果加在电容上的电压随时间变化，则极板上的电荷量就会随之变化，电路中就会产生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传导电流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2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6156" name="组合 1"/>
          <p:cNvGrpSpPr>
            <a:grpSpLocks/>
          </p:cNvGrpSpPr>
          <p:nvPr/>
        </p:nvGrpSpPr>
        <p:grpSpPr bwMode="auto">
          <a:xfrm>
            <a:off x="1122363" y="1476375"/>
            <a:ext cx="3219450" cy="1527175"/>
            <a:chOff x="1043300" y="1207681"/>
            <a:chExt cx="3219800" cy="1527175"/>
          </a:xfrm>
        </p:grpSpPr>
        <p:grpSp>
          <p:nvGrpSpPr>
            <p:cNvPr id="6157" name="Group 3"/>
            <p:cNvGrpSpPr>
              <a:grpSpLocks/>
            </p:cNvGrpSpPr>
            <p:nvPr/>
          </p:nvGrpSpPr>
          <p:grpSpPr bwMode="auto">
            <a:xfrm>
              <a:off x="1043300" y="1207681"/>
              <a:ext cx="3168650" cy="1527175"/>
              <a:chOff x="0" y="273"/>
              <a:chExt cx="1996" cy="962"/>
            </a:xfrm>
          </p:grpSpPr>
          <p:grpSp>
            <p:nvGrpSpPr>
              <p:cNvPr id="6160" name="Group 4"/>
              <p:cNvGrpSpPr>
                <a:grpSpLocks/>
              </p:cNvGrpSpPr>
              <p:nvPr/>
            </p:nvGrpSpPr>
            <p:grpSpPr bwMode="auto">
              <a:xfrm>
                <a:off x="181" y="273"/>
                <a:ext cx="1737" cy="613"/>
                <a:chOff x="91" y="273"/>
                <a:chExt cx="1737" cy="613"/>
              </a:xfrm>
            </p:grpSpPr>
            <p:sp>
              <p:nvSpPr>
                <p:cNvPr id="6166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1029" y="273"/>
                  <a:ext cx="293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zh-CN" altLang="zh-CN" sz="2400" b="1" i="1">
                      <a:latin typeface="Times New Roman" panose="02020603050405020304" pitchFamily="18" charset="0"/>
                      <a:sym typeface="Symbol" panose="05050102010706020507" pitchFamily="18" charset="2"/>
                    </a:rPr>
                    <a:t>C</a:t>
                  </a:r>
                  <a:endParaRPr lang="zh-CN" altLang="zh-CN" sz="2400" b="1">
                    <a:latin typeface="Times New Roman" panose="02020603050405020304" pitchFamily="18" charset="0"/>
                    <a:ea typeface="仿宋_GB2312" pitchFamily="49" charset="-122"/>
                    <a:sym typeface="Symbol" panose="05050102010706020507" pitchFamily="18" charset="2"/>
                  </a:endParaRPr>
                </a:p>
              </p:txBody>
            </p:sp>
            <p:sp>
              <p:nvSpPr>
                <p:cNvPr id="6167" name="Line 6"/>
                <p:cNvSpPr>
                  <a:spLocks noChangeShapeType="1"/>
                </p:cNvSpPr>
                <p:nvPr/>
              </p:nvSpPr>
              <p:spPr bwMode="auto">
                <a:xfrm flipH="1" flipV="1">
                  <a:off x="91" y="624"/>
                  <a:ext cx="773" cy="0"/>
                </a:xfrm>
                <a:prstGeom prst="line">
                  <a:avLst/>
                </a:prstGeom>
                <a:noFill/>
                <a:ln w="44450" cap="sq">
                  <a:solidFill>
                    <a:srgbClr val="FF99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168" name="Line 7"/>
                <p:cNvSpPr>
                  <a:spLocks noChangeShapeType="1"/>
                </p:cNvSpPr>
                <p:nvPr/>
              </p:nvSpPr>
              <p:spPr bwMode="auto">
                <a:xfrm>
                  <a:off x="1008" y="624"/>
                  <a:ext cx="820" cy="0"/>
                </a:xfrm>
                <a:prstGeom prst="line">
                  <a:avLst/>
                </a:prstGeom>
                <a:noFill/>
                <a:ln w="44450" cap="sq">
                  <a:solidFill>
                    <a:srgbClr val="FF99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6169" name="Group 10"/>
                <p:cNvGrpSpPr>
                  <a:grpSpLocks/>
                </p:cNvGrpSpPr>
                <p:nvPr/>
              </p:nvGrpSpPr>
              <p:grpSpPr bwMode="auto">
                <a:xfrm>
                  <a:off x="864" y="347"/>
                  <a:ext cx="144" cy="539"/>
                  <a:chOff x="0" y="0"/>
                  <a:chExt cx="211" cy="576"/>
                </a:xfrm>
              </p:grpSpPr>
              <p:sp>
                <p:nvSpPr>
                  <p:cNvPr id="6170" name="Line 11"/>
                  <p:cNvSpPr>
                    <a:spLocks noChangeShapeType="1"/>
                  </p:cNvSpPr>
                  <p:nvPr/>
                </p:nvSpPr>
                <p:spPr bwMode="auto">
                  <a:xfrm>
                    <a:off x="0" y="0"/>
                    <a:ext cx="0" cy="576"/>
                  </a:xfrm>
                  <a:prstGeom prst="line">
                    <a:avLst/>
                  </a:prstGeom>
                  <a:noFill/>
                  <a:ln w="50800">
                    <a:solidFill>
                      <a:srgbClr val="FF99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171" name="Line 12"/>
                  <p:cNvSpPr>
                    <a:spLocks noChangeShapeType="1"/>
                  </p:cNvSpPr>
                  <p:nvPr/>
                </p:nvSpPr>
                <p:spPr bwMode="auto">
                  <a:xfrm>
                    <a:off x="211" y="0"/>
                    <a:ext cx="0" cy="576"/>
                  </a:xfrm>
                  <a:prstGeom prst="line">
                    <a:avLst/>
                  </a:prstGeom>
                  <a:noFill/>
                  <a:ln w="50800">
                    <a:solidFill>
                      <a:srgbClr val="FF99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6161" name="Text Box 13"/>
              <p:cNvSpPr txBox="1">
                <a:spLocks noChangeArrowheads="1"/>
              </p:cNvSpPr>
              <p:nvPr/>
            </p:nvSpPr>
            <p:spPr bwMode="auto">
              <a:xfrm>
                <a:off x="0" y="726"/>
                <a:ext cx="363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zh-CN" altLang="zh-CN" sz="3200" b="1">
                    <a:latin typeface="Times New Roman" panose="02020603050405020304" pitchFamily="18" charset="0"/>
                    <a:ea typeface="仿宋_GB2312" pitchFamily="49" charset="-122"/>
                    <a:sym typeface="Symbol" panose="05050102010706020507" pitchFamily="18" charset="2"/>
                  </a:rPr>
                  <a:t>＋</a:t>
                </a:r>
                <a:endParaRPr lang="zh-CN" altLang="zh-CN" sz="2400" b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6162" name="Text Box 14"/>
              <p:cNvSpPr txBox="1">
                <a:spLocks noChangeArrowheads="1"/>
              </p:cNvSpPr>
              <p:nvPr/>
            </p:nvSpPr>
            <p:spPr bwMode="auto">
              <a:xfrm>
                <a:off x="1633" y="726"/>
                <a:ext cx="363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zh-CN" altLang="zh-CN" sz="3200" b="1">
                    <a:latin typeface="Times New Roman" panose="02020603050405020304" pitchFamily="18" charset="0"/>
                    <a:ea typeface="仿宋_GB2312" pitchFamily="49" charset="-122"/>
                    <a:sym typeface="Symbol" panose="05050102010706020507" pitchFamily="18" charset="2"/>
                  </a:rPr>
                  <a:t>－</a:t>
                </a:r>
                <a:endParaRPr lang="zh-CN" altLang="zh-CN" sz="2400" b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6163" name="Text Box 15"/>
              <p:cNvSpPr txBox="1">
                <a:spLocks noChangeArrowheads="1"/>
              </p:cNvSpPr>
              <p:nvPr/>
            </p:nvSpPr>
            <p:spPr bwMode="auto">
              <a:xfrm>
                <a:off x="816" y="908"/>
                <a:ext cx="362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zh-CN" altLang="zh-CN" sz="2800" b="1" i="1">
                    <a:latin typeface="Times New Roman" panose="02020603050405020304" pitchFamily="18" charset="0"/>
                    <a:ea typeface="仿宋_GB2312" pitchFamily="49" charset="-122"/>
                    <a:sym typeface="Symbol" panose="05050102010706020507" pitchFamily="18" charset="2"/>
                  </a:rPr>
                  <a:t>u</a:t>
                </a:r>
                <a:endParaRPr lang="zh-CN" altLang="zh-CN" sz="2400" b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6164" name="AutoShape 16"/>
              <p:cNvSpPr>
                <a:spLocks noChangeArrowheads="1"/>
              </p:cNvSpPr>
              <p:nvPr/>
            </p:nvSpPr>
            <p:spPr bwMode="auto">
              <a:xfrm>
                <a:off x="181" y="499"/>
                <a:ext cx="470" cy="45"/>
              </a:xfrm>
              <a:prstGeom prst="rightArrow">
                <a:avLst>
                  <a:gd name="adj1" fmla="val 50000"/>
                  <a:gd name="adj2" fmla="val 149462"/>
                </a:avLst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165" name="Text Box 17"/>
              <p:cNvSpPr txBox="1">
                <a:spLocks noChangeArrowheads="1"/>
              </p:cNvSpPr>
              <p:nvPr/>
            </p:nvSpPr>
            <p:spPr bwMode="auto">
              <a:xfrm>
                <a:off x="544" y="318"/>
                <a:ext cx="362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zh-CN" altLang="zh-CN" sz="2800" b="1" i="1">
                    <a:latin typeface="Times New Roman" panose="02020603050405020304" pitchFamily="18" charset="0"/>
                    <a:ea typeface="仿宋_GB2312" pitchFamily="49" charset="-122"/>
                    <a:sym typeface="Symbol" panose="05050102010706020507" pitchFamily="18" charset="2"/>
                  </a:rPr>
                  <a:t>i</a:t>
                </a:r>
                <a:endParaRPr lang="zh-CN" altLang="zh-CN" sz="2400" b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endParaRPr>
              </a:p>
            </p:txBody>
          </p:sp>
        </p:grpSp>
        <p:sp>
          <p:nvSpPr>
            <p:cNvPr id="6158" name="Oval 8"/>
            <p:cNvSpPr>
              <a:spLocks noChangeArrowheads="1"/>
            </p:cNvSpPr>
            <p:nvPr/>
          </p:nvSpPr>
          <p:spPr bwMode="auto">
            <a:xfrm>
              <a:off x="1216687" y="1725770"/>
              <a:ext cx="144463" cy="144463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6159" name="Oval 9"/>
            <p:cNvSpPr>
              <a:spLocks noChangeArrowheads="1"/>
            </p:cNvSpPr>
            <p:nvPr/>
          </p:nvSpPr>
          <p:spPr bwMode="auto">
            <a:xfrm>
              <a:off x="4118637" y="1725770"/>
              <a:ext cx="144463" cy="144463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 autoUpdateAnimBg="0"/>
      <p:bldP spid="23" grpId="0" animBg="1" autoUpdateAnimBg="0"/>
      <p:bldP spid="25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5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836613"/>
            <a:ext cx="3465513" cy="257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1187450" y="1484313"/>
          <a:ext cx="267335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20086" imgH="394412" progId="Equation.DSMT4">
                  <p:embed/>
                </p:oleObj>
              </mc:Choice>
              <mc:Fallback>
                <p:oleObj name="Equation" r:id="rId5" imgW="1120086" imgH="394412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484313"/>
                        <a:ext cx="2673350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7560609"/>
              </p:ext>
            </p:extLst>
          </p:nvPr>
        </p:nvGraphicFramePr>
        <p:xfrm>
          <a:off x="1012825" y="3644900"/>
          <a:ext cx="3614738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501868" imgH="343531" progId="Equation.DSMT4">
                  <p:embed/>
                </p:oleObj>
              </mc:Choice>
              <mc:Fallback>
                <p:oleObj name="Equation" r:id="rId7" imgW="1501868" imgH="343531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2825" y="3644900"/>
                        <a:ext cx="3614738" cy="773113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434975" y="836761"/>
            <a:ext cx="3207929" cy="46166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0" hangingPunct="0">
              <a:defRPr/>
            </a:pPr>
            <a:r>
              <a:rPr lang="zh-CN" altLang="zh-CN" sz="2400" dirty="0">
                <a:latin typeface="Times New Roman" pitchFamily="18" charset="0"/>
                <a:cs typeface="Times New Roman" pitchFamily="18" charset="0"/>
              </a:rPr>
              <a:t>电路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≥ 0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时的微分方程</a:t>
            </a: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539750" y="2565400"/>
            <a:ext cx="3943350" cy="4603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27622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indent="0">
              <a:defRPr/>
            </a:pP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初始条件</a:t>
            </a:r>
            <a:r>
              <a:rPr lang="en-US" altLang="zh-CN" sz="2400" i="1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2400" baseline="-30000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(0</a:t>
            </a:r>
            <a:r>
              <a:rPr lang="en-US" altLang="zh-CN" sz="2400" baseline="-3000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)=</a:t>
            </a:r>
            <a:r>
              <a:rPr lang="en-US" altLang="zh-CN" sz="2400" i="1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2400" baseline="-30000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(0</a:t>
            </a:r>
            <a:r>
              <a:rPr lang="en-US" altLang="zh-CN" sz="2400" baseline="-30000" dirty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)=</a:t>
            </a:r>
            <a:r>
              <a:rPr lang="en-US" altLang="zh-CN" sz="2400" i="1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2400" baseline="-30000" dirty="0" err="1">
                <a:latin typeface="Times New Roman" pitchFamily="18" charset="0"/>
                <a:cs typeface="Times New Roman" pitchFamily="18" charset="0"/>
              </a:rPr>
              <a:t>o</a:t>
            </a: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39750" y="3181350"/>
            <a:ext cx="4560888" cy="46196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27622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indent="0">
              <a:defRPr/>
            </a:pP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解微分方程得电路的全响应为</a:t>
            </a: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605297"/>
              </p:ext>
            </p:extLst>
          </p:nvPr>
        </p:nvGraphicFramePr>
        <p:xfrm>
          <a:off x="1009904" y="4138612"/>
          <a:ext cx="1785938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814568" imgH="445467" progId="Equation.DSMT4">
                  <p:embed/>
                </p:oleObj>
              </mc:Choice>
              <mc:Fallback>
                <p:oleObj name="Equation" r:id="rId9" imgW="814568" imgH="445467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904" y="4138612"/>
                        <a:ext cx="1785938" cy="98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4260666"/>
              </p:ext>
            </p:extLst>
          </p:nvPr>
        </p:nvGraphicFramePr>
        <p:xfrm>
          <a:off x="1017302" y="4805363"/>
          <a:ext cx="2519363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145486" imgH="445467" progId="Equation.DSMT4">
                  <p:embed/>
                </p:oleObj>
              </mc:Choice>
              <mc:Fallback>
                <p:oleObj name="Equation" r:id="rId11" imgW="1145486" imgH="445467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7302" y="4805363"/>
                        <a:ext cx="2519363" cy="98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3119364" y="4632474"/>
            <a:ext cx="2241319" cy="46166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indent="276225" eaLnBrk="0" hangingPunct="0">
              <a:defRPr/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zh-CN" altLang="zh-CN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零输入响应</a:t>
            </a:r>
            <a:endParaRPr lang="zh-CN" altLang="zh-CN" sz="2400" b="1" dirty="0">
              <a:solidFill>
                <a:srgbClr val="0000FF"/>
              </a:solidFill>
            </a:endParaRPr>
          </a:p>
        </p:txBody>
      </p:sp>
      <p:sp>
        <p:nvSpPr>
          <p:cNvPr id="12" name="Rectangle 17"/>
          <p:cNvSpPr>
            <a:spLocks noChangeArrowheads="1"/>
          </p:cNvSpPr>
          <p:nvPr/>
        </p:nvSpPr>
        <p:spPr bwMode="auto">
          <a:xfrm>
            <a:off x="546099" y="5958037"/>
            <a:ext cx="7788275" cy="46166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zh-CN" altLang="zh-CN" sz="2400" b="1" dirty="0">
                <a:latin typeface="Times New Roman" pitchFamily="18" charset="0"/>
                <a:cs typeface="Times New Roman" pitchFamily="18" charset="0"/>
              </a:rPr>
              <a:t>因此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zh-CN" altLang="zh-CN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全响应可以看作是</a:t>
            </a:r>
            <a:r>
              <a:rPr lang="zh-CN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零输入响应</a:t>
            </a:r>
            <a:r>
              <a:rPr lang="zh-CN" altLang="zh-CN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zh-CN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零状态响应</a:t>
            </a:r>
            <a:r>
              <a:rPr lang="zh-CN" altLang="zh-CN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之和</a:t>
            </a:r>
            <a:endParaRPr lang="zh-CN" altLang="zh-CN" sz="2400" b="1" dirty="0">
              <a:solidFill>
                <a:srgbClr val="0000FF"/>
              </a:solidFill>
            </a:endParaRPr>
          </a:p>
        </p:txBody>
      </p:sp>
      <p:sp>
        <p:nvSpPr>
          <p:cNvPr id="21" name="Rectangle 17"/>
          <p:cNvSpPr>
            <a:spLocks noChangeArrowheads="1"/>
          </p:cNvSpPr>
          <p:nvPr/>
        </p:nvSpPr>
        <p:spPr bwMode="auto">
          <a:xfrm>
            <a:off x="3197225" y="5301260"/>
            <a:ext cx="2571750" cy="46196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indent="276225" eaLnBrk="0" hangingPunct="0">
              <a:defRPr/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zh-CN" altLang="zh-CN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零状态响应</a:t>
            </a:r>
            <a:endParaRPr lang="zh-CN" altLang="zh-CN" sz="24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4" grpId="0"/>
      <p:bldP spid="11" grpId="0"/>
      <p:bldP spid="12" grpId="0"/>
      <p:bldP spid="2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299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326329"/>
              </p:ext>
            </p:extLst>
          </p:nvPr>
        </p:nvGraphicFramePr>
        <p:xfrm>
          <a:off x="207253" y="621759"/>
          <a:ext cx="3614737" cy="77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01868" imgH="343531" progId="Equation.DSMT4">
                  <p:embed/>
                </p:oleObj>
              </mc:Choice>
              <mc:Fallback>
                <p:oleObj name="Equation" r:id="rId4" imgW="1501868" imgH="343531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253" y="621759"/>
                        <a:ext cx="3614737" cy="773112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465969"/>
              </p:ext>
            </p:extLst>
          </p:nvPr>
        </p:nvGraphicFramePr>
        <p:xfrm>
          <a:off x="4905864" y="611864"/>
          <a:ext cx="3278187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410312" imgH="343049" progId="Equation.DSMT4">
                  <p:embed/>
                </p:oleObj>
              </mc:Choice>
              <mc:Fallback>
                <p:oleObj name="Equation" r:id="rId6" imgW="1410312" imgH="343049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5864" y="611864"/>
                        <a:ext cx="3278187" cy="74295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772746"/>
              </p:ext>
            </p:extLst>
          </p:nvPr>
        </p:nvGraphicFramePr>
        <p:xfrm>
          <a:off x="5018494" y="2536237"/>
          <a:ext cx="1528763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89456" imgH="229197" progId="Equation.DSMT4">
                  <p:embed/>
                </p:oleObj>
              </mc:Choice>
              <mc:Fallback>
                <p:oleObj name="Equation" r:id="rId8" imgW="789456" imgH="229197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8494" y="2536237"/>
                        <a:ext cx="1528763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4078588"/>
              </p:ext>
            </p:extLst>
          </p:nvPr>
        </p:nvGraphicFramePr>
        <p:xfrm>
          <a:off x="5076070" y="4149319"/>
          <a:ext cx="1830387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941434" imgH="356218" progId="Equation.DSMT4">
                  <p:embed/>
                </p:oleObj>
              </mc:Choice>
              <mc:Fallback>
                <p:oleObj name="Equation" r:id="rId10" imgW="941434" imgH="356218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070" y="4149319"/>
                        <a:ext cx="1830387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515431" y="1512644"/>
            <a:ext cx="2482430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anchor="ctr">
            <a:spAutoFit/>
          </a:bodyPr>
          <a:lstStyle/>
          <a:p>
            <a:pPr eaLnBrk="0" hangingPunct="0">
              <a:lnSpc>
                <a:spcPct val="150000"/>
              </a:lnSpc>
              <a:defRPr/>
            </a:pPr>
            <a:r>
              <a:rPr lang="zh-CN" altLang="zh-CN" dirty="0">
                <a:latin typeface="Times New Roman" pitchFamily="18" charset="0"/>
                <a:cs typeface="Times New Roman" pitchFamily="18" charset="0"/>
              </a:rPr>
              <a:t>非齐次方程的特解，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eaLnBrk="0" hangingPunct="0">
              <a:lnSpc>
                <a:spcPct val="150000"/>
              </a:lnSpc>
              <a:defRPr/>
            </a:pPr>
            <a:r>
              <a:rPr lang="zh-CN" altLang="zh-CN" dirty="0">
                <a:latin typeface="Times New Roman" pitchFamily="18" charset="0"/>
                <a:cs typeface="Times New Roman" pitchFamily="18" charset="0"/>
              </a:rPr>
              <a:t>受输入激励的制约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。</a:t>
            </a:r>
            <a:endParaRPr lang="zh-CN" altLang="zh-CN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524009" y="3236060"/>
            <a:ext cx="2482432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anchor="ctr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zh-CN" dirty="0">
                <a:latin typeface="Times New Roman" pitchFamily="18" charset="0"/>
                <a:cs typeface="Times New Roman" pitchFamily="18" charset="0"/>
              </a:rPr>
              <a:t>齐次微分方程的通解，按指数规律衰减。</a:t>
            </a: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4868410" y="5059582"/>
            <a:ext cx="3294042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zh-CN" altLang="zh-CN" sz="20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全响应也可分解为</a:t>
            </a:r>
            <a:r>
              <a:rPr lang="zh-CN" altLang="en-US" sz="20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endParaRPr lang="en-US" altLang="zh-CN" sz="2000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0" hangingPunct="0">
              <a:defRPr/>
            </a:pPr>
            <a:r>
              <a:rPr lang="zh-CN" altLang="zh-CN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稳态响应</a:t>
            </a:r>
            <a:r>
              <a:rPr lang="zh-CN" altLang="zh-CN" sz="20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zh-CN" altLang="zh-CN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暂态响应</a:t>
            </a:r>
            <a:r>
              <a:rPr lang="zh-CN" altLang="zh-CN" sz="20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之和</a:t>
            </a:r>
            <a:endParaRPr lang="zh-CN" altLang="zh-CN" sz="2000" dirty="0"/>
          </a:p>
        </p:txBody>
      </p:sp>
      <p:sp>
        <p:nvSpPr>
          <p:cNvPr id="6" name="矩形 5"/>
          <p:cNvSpPr/>
          <p:nvPr/>
        </p:nvSpPr>
        <p:spPr>
          <a:xfrm>
            <a:off x="4644010" y="1733462"/>
            <a:ext cx="1768433" cy="46166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marL="342900" indent="-342900" eaLnBrk="0" hangingPunct="0">
              <a:buFont typeface="Wingdings" panose="05000000000000000000" pitchFamily="2" charset="2"/>
              <a:buChar char="n"/>
            </a:pPr>
            <a:r>
              <a:rPr lang="zh-CN" altLang="zh-CN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稳态分量</a:t>
            </a:r>
            <a:endParaRPr lang="en-US" altLang="zh-CN" sz="2400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644010" y="3493236"/>
            <a:ext cx="1768433" cy="46166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marL="342900" indent="-342900" eaLnBrk="0" hangingPunct="0">
              <a:buFont typeface="Wingdings" panose="05000000000000000000" pitchFamily="2" charset="2"/>
              <a:buChar char="n"/>
            </a:pPr>
            <a:r>
              <a:rPr lang="zh-CN" altLang="zh-CN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暂态分量</a:t>
            </a:r>
            <a:endParaRPr lang="zh-CN" altLang="en-US" sz="2400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3999300" y="827452"/>
            <a:ext cx="764381" cy="311774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6503540"/>
              </p:ext>
            </p:extLst>
          </p:nvPr>
        </p:nvGraphicFramePr>
        <p:xfrm>
          <a:off x="746795" y="3899809"/>
          <a:ext cx="2519363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145486" imgH="445467" progId="Equation.DSMT4">
                  <p:embed/>
                </p:oleObj>
              </mc:Choice>
              <mc:Fallback>
                <p:oleObj name="Equation" r:id="rId12" imgW="1145486" imgH="44546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95" y="3899809"/>
                        <a:ext cx="2519363" cy="98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6"/>
          <p:cNvSpPr>
            <a:spLocks noChangeArrowheads="1"/>
          </p:cNvSpPr>
          <p:nvPr/>
        </p:nvSpPr>
        <p:spPr bwMode="auto">
          <a:xfrm>
            <a:off x="70003" y="1694532"/>
            <a:ext cx="2462730" cy="46166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marL="342900" indent="-342900" eaLnBrk="0" hangingPunct="0">
              <a:buFont typeface="Wingdings" panose="05000000000000000000" pitchFamily="2" charset="2"/>
              <a:buChar char="n"/>
              <a:defRPr/>
            </a:pPr>
            <a:r>
              <a:rPr lang="zh-CN" altLang="zh-CN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零输入响应</a:t>
            </a:r>
            <a:endParaRPr lang="zh-CN" altLang="zh-CN" sz="2400" b="1" dirty="0">
              <a:solidFill>
                <a:srgbClr val="0000FF"/>
              </a:solidFill>
            </a:endParaRPr>
          </a:p>
        </p:txBody>
      </p:sp>
      <p:sp>
        <p:nvSpPr>
          <p:cNvPr id="16" name="Rectangle 17"/>
          <p:cNvSpPr>
            <a:spLocks noChangeArrowheads="1"/>
          </p:cNvSpPr>
          <p:nvPr/>
        </p:nvSpPr>
        <p:spPr bwMode="auto">
          <a:xfrm>
            <a:off x="43681" y="3538362"/>
            <a:ext cx="2296009" cy="46166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marL="342900" indent="-342900" eaLnBrk="0" hangingPunct="0">
              <a:buFont typeface="Wingdings" panose="05000000000000000000" pitchFamily="2" charset="2"/>
              <a:buChar char="n"/>
            </a:pPr>
            <a:r>
              <a:rPr lang="zh-CN" altLang="zh-CN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零状态响应</a:t>
            </a: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5484669"/>
              </p:ext>
            </p:extLst>
          </p:nvPr>
        </p:nvGraphicFramePr>
        <p:xfrm>
          <a:off x="746795" y="1983987"/>
          <a:ext cx="1785938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814568" imgH="445467" progId="Equation.DSMT4">
                  <p:embed/>
                </p:oleObj>
              </mc:Choice>
              <mc:Fallback>
                <p:oleObj name="Equation" r:id="rId14" imgW="814568" imgH="44546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95" y="1983987"/>
                        <a:ext cx="1785938" cy="98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17217" y="5059582"/>
            <a:ext cx="360669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zh-CN" altLang="zh-CN" sz="20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全响应可以看作是</a:t>
            </a:r>
            <a:r>
              <a:rPr lang="zh-CN" altLang="en-US" sz="20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endParaRPr lang="en-US" altLang="zh-CN" sz="2000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0" hangingPunct="0">
              <a:defRPr/>
            </a:pPr>
            <a:r>
              <a:rPr lang="zh-CN" altLang="zh-CN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零输入响应</a:t>
            </a:r>
            <a:r>
              <a:rPr lang="zh-CN" altLang="zh-CN" sz="20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zh-CN" altLang="zh-CN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零状态响应</a:t>
            </a:r>
            <a:r>
              <a:rPr lang="zh-CN" altLang="zh-CN" sz="20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之和</a:t>
            </a:r>
            <a:endParaRPr lang="zh-CN" altLang="zh-CN" sz="2000" b="1" dirty="0">
              <a:solidFill>
                <a:srgbClr val="0000FF"/>
              </a:solidFill>
            </a:endParaRP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7118784"/>
              </p:ext>
            </p:extLst>
          </p:nvPr>
        </p:nvGraphicFramePr>
        <p:xfrm>
          <a:off x="1907630" y="5903002"/>
          <a:ext cx="5113338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994465" imgH="330250" progId="Equation.DSMT4">
                  <p:embed/>
                </p:oleObj>
              </mc:Choice>
              <mc:Fallback>
                <p:oleObj name="Equation" r:id="rId16" imgW="1994465" imgH="33025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630" y="5903002"/>
                        <a:ext cx="5113338" cy="8636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6" grpId="0"/>
      <p:bldP spid="10" grpId="0"/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3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0475" y="692150"/>
            <a:ext cx="7402513" cy="504825"/>
          </a:xfrm>
        </p:spPr>
        <p:txBody>
          <a:bodyPr>
            <a:normAutofit fontScale="92500" lnSpcReduction="10000"/>
          </a:bodyPr>
          <a:lstStyle/>
          <a:p>
            <a:pPr algn="just" eaLnBrk="1" hangingPunct="1">
              <a:lnSpc>
                <a:spcPct val="130000"/>
              </a:lnSpc>
            </a:pPr>
            <a:r>
              <a:rPr lang="en-US" altLang="zh-CN" b="1">
                <a:latin typeface="隶书" panose="02010509060101010101" pitchFamily="49" charset="-122"/>
                <a:ea typeface="隶书" panose="02010509060101010101" pitchFamily="49" charset="-122"/>
              </a:rPr>
              <a:t>3.6  </a:t>
            </a:r>
            <a:r>
              <a:rPr lang="zh-CN" altLang="en-US" b="1">
                <a:latin typeface="隶书" panose="02010509060101010101" pitchFamily="49" charset="-122"/>
                <a:ea typeface="隶书" panose="02010509060101010101" pitchFamily="49" charset="-122"/>
              </a:rPr>
              <a:t>求解一阶电路动态响应的三要素法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620713" y="1484313"/>
            <a:ext cx="75596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zh-CN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一阶电路</a:t>
            </a:r>
            <a:r>
              <a:rPr lang="zh-CN" altLang="en-US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动态</a:t>
            </a:r>
            <a:r>
              <a:rPr lang="zh-CN" altLang="zh-CN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响应的一般形式为：</a:t>
            </a: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539750" y="5661025"/>
            <a:ext cx="8135938" cy="5207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zh-CN" sz="2800" b="1">
                <a:solidFill>
                  <a:srgbClr val="FF0000"/>
                </a:solidFill>
                <a:latin typeface="Arial" panose="020B0604020202020204" pitchFamily="34" charset="0"/>
                <a:ea typeface="华文楷体" panose="02010600040101010101" pitchFamily="2" charset="-122"/>
              </a:rPr>
              <a:t>分析一阶电路问题转为求解电路的三个要素的问题</a:t>
            </a:r>
          </a:p>
        </p:txBody>
      </p:sp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1019175" y="3095625"/>
            <a:ext cx="5705475" cy="46196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(t)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为电路的响应（表示电压或电流）</a:t>
            </a:r>
            <a:endParaRPr lang="zh-CN" altLang="en-US" sz="2400" dirty="0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7642193"/>
              </p:ext>
            </p:extLst>
          </p:nvPr>
        </p:nvGraphicFramePr>
        <p:xfrm>
          <a:off x="1799026" y="2019132"/>
          <a:ext cx="5113338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94465" imgH="330250" progId="Equation.DSMT4">
                  <p:embed/>
                </p:oleObj>
              </mc:Choice>
              <mc:Fallback>
                <p:oleObj name="Equation" r:id="rId4" imgW="1994465" imgH="330250" progId="Equation.DSMT4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9026" y="2019132"/>
                        <a:ext cx="5113338" cy="8636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298575" y="4352925"/>
            <a:ext cx="1482725" cy="46196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三要素</a:t>
            </a:r>
            <a:endParaRPr lang="zh-CN" altLang="en-US" sz="2400" dirty="0"/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2843212" y="3687694"/>
            <a:ext cx="3024967" cy="1754326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eaLnBrk="0" hangingPunct="0">
              <a:lnSpc>
                <a:spcPct val="150000"/>
              </a:lnSpc>
              <a:defRPr/>
            </a:pP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(0</a:t>
            </a:r>
            <a:r>
              <a:rPr lang="en-US" altLang="zh-CN" sz="2400" baseline="-3000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)  ——  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初始值</a:t>
            </a: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 eaLnBrk="0" hangingPunct="0">
              <a:lnSpc>
                <a:spcPct val="150000"/>
              </a:lnSpc>
              <a:defRPr/>
            </a:pP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(∞)  ——  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稳态值</a:t>
            </a: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 eaLnBrk="0" hangingPunct="0">
              <a:lnSpc>
                <a:spcPct val="150000"/>
              </a:lnSpc>
              <a:defRPr/>
            </a:pPr>
            <a:r>
              <a:rPr lang="zh-CN" altLang="zh-CN" sz="2400" i="1" dirty="0">
                <a:latin typeface="Times New Roman" pitchFamily="18" charset="0"/>
                <a:cs typeface="Times New Roman" pitchFamily="18" charset="0"/>
              </a:rPr>
              <a:t>τ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——  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时间常数</a:t>
            </a:r>
            <a:endParaRPr lang="zh-CN" altLang="en-US" sz="2400" dirty="0"/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2511425" y="3835400"/>
          <a:ext cx="392113" cy="149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0417" imgH="710891" progId="Equation.DSMT4">
                  <p:embed/>
                </p:oleObj>
              </mc:Choice>
              <mc:Fallback>
                <p:oleObj name="Equation" r:id="rId6" imgW="190417" imgH="710891" progId="Equation.DSMT4">
                  <p:embed/>
                  <p:pic>
                    <p:nvPicPr>
                      <p:cNvPr id="0" name="对象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1425" y="3835400"/>
                        <a:ext cx="392113" cy="1497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  <p:bldP spid="8" grpId="0" bldLvl="0" animBg="1" autoUpdateAnimBg="0"/>
      <p:bldP spid="2" grpId="0"/>
      <p:bldP spid="18" grpId="0"/>
      <p:bldP spid="1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7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323850" y="604838"/>
            <a:ext cx="8551863" cy="5863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．确定初始值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</a:t>
            </a:r>
            <a:r>
              <a: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zh-CN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5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利用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=0-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时的电路（换路前为</a:t>
            </a:r>
            <a:r>
              <a:rPr lang="zh-CN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直流稳态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开路，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短路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），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5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求出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(0-)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(0-)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由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换路定律得到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5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再根据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时的等效电路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求解其他电压或电流的初始值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lnSpc>
                <a:spcPct val="125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换路后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0238" eaLnBrk="1" hangingPunct="1">
              <a:lnSpc>
                <a:spcPct val="125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电容等效为电压是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电压源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0238" eaLnBrk="1" hangingPunct="1">
              <a:lnSpc>
                <a:spcPct val="125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电感等效为电流是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电流源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5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．确定稳态值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(∞)</a:t>
            </a:r>
            <a:endParaRPr lang="zh-CN" altLang="zh-CN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5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作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=∞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电路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直流稳态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开路，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短路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），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(∞)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eaLnBrk="1" hangingPunct="1">
              <a:lnSpc>
                <a:spcPct val="125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．求时间常数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endParaRPr lang="zh-CN" altLang="zh-CN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87425" indent="-357188" eaLnBrk="1" hangingPunct="1">
              <a:lnSpc>
                <a:spcPct val="125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n"/>
            </a:pP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RC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电路中，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 = RC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87425" indent="-357188" eaLnBrk="1" hangingPunct="1">
              <a:lnSpc>
                <a:spcPct val="125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n"/>
            </a:pP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RL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电路中，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 = L/R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87425" indent="-357188" eaLnBrk="1" hangingPunct="1">
              <a:lnSpc>
                <a:spcPct val="125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是将电路中所有独立源除去后，从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两端看进去的等效电阻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zh-CN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5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．由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三要素公式</a:t>
            </a:r>
            <a:r>
              <a:rPr lang="zh-CN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写出电路中电压或电流的响应表达式。</a:t>
            </a:r>
          </a:p>
        </p:txBody>
      </p:sp>
      <p:sp>
        <p:nvSpPr>
          <p:cNvPr id="3" name="矩形 2"/>
          <p:cNvSpPr/>
          <p:nvPr/>
        </p:nvSpPr>
        <p:spPr>
          <a:xfrm>
            <a:off x="323850" y="166256"/>
            <a:ext cx="4136069" cy="43858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求解一阶电路动态响应的三要素法步骤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75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20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4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440" y="4756"/>
            <a:ext cx="3005448" cy="2305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1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2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8050348"/>
              </p:ext>
            </p:extLst>
          </p:nvPr>
        </p:nvGraphicFramePr>
        <p:xfrm>
          <a:off x="1252310" y="4722272"/>
          <a:ext cx="1523349" cy="338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41453" imgH="229051" progId="Equation.DSMT4">
                  <p:embed/>
                </p:oleObj>
              </mc:Choice>
              <mc:Fallback>
                <p:oleObj name="Equation" r:id="rId5" imgW="941453" imgH="229051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2310" y="4722272"/>
                        <a:ext cx="1523349" cy="3387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9345658"/>
              </p:ext>
            </p:extLst>
          </p:nvPr>
        </p:nvGraphicFramePr>
        <p:xfrm>
          <a:off x="2815680" y="4076174"/>
          <a:ext cx="1438655" cy="60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877968" imgH="394256" progId="Equation.DSMT4">
                  <p:embed/>
                </p:oleObj>
              </mc:Choice>
              <mc:Fallback>
                <p:oleObj name="Equation" r:id="rId7" imgW="877968" imgH="394256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680" y="4076174"/>
                        <a:ext cx="1438655" cy="606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5463241"/>
              </p:ext>
            </p:extLst>
          </p:nvPr>
        </p:nvGraphicFramePr>
        <p:xfrm>
          <a:off x="1252310" y="4105672"/>
          <a:ext cx="1438655" cy="60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890593" imgH="394256" progId="Equation.DSMT4">
                  <p:embed/>
                </p:oleObj>
              </mc:Choice>
              <mc:Fallback>
                <p:oleObj name="Equation" r:id="rId9" imgW="890593" imgH="394256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2310" y="4105672"/>
                        <a:ext cx="1438655" cy="606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147237"/>
              </p:ext>
            </p:extLst>
          </p:nvPr>
        </p:nvGraphicFramePr>
        <p:xfrm>
          <a:off x="1357837" y="6052246"/>
          <a:ext cx="4122152" cy="7486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248725" imgH="431810" progId="Equation.DSMT4">
                  <p:embed/>
                </p:oleObj>
              </mc:Choice>
              <mc:Fallback>
                <p:oleObj name="Equation" r:id="rId11" imgW="2248725" imgH="43181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7837" y="6052246"/>
                        <a:ext cx="4122152" cy="7486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583855"/>
              </p:ext>
            </p:extLst>
          </p:nvPr>
        </p:nvGraphicFramePr>
        <p:xfrm>
          <a:off x="1409839" y="5629509"/>
          <a:ext cx="1123596" cy="402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98293" imgH="229141" progId="Equation.DSMT4">
                  <p:embed/>
                </p:oleObj>
              </mc:Choice>
              <mc:Fallback>
                <p:oleObj name="Equation" r:id="rId13" imgW="598293" imgH="229141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9839" y="5629509"/>
                        <a:ext cx="1123596" cy="4025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397179"/>
              </p:ext>
            </p:extLst>
          </p:nvPr>
        </p:nvGraphicFramePr>
        <p:xfrm>
          <a:off x="2957652" y="5497160"/>
          <a:ext cx="2298204" cy="667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310460" imgH="394256" progId="Equation.DSMT4">
                  <p:embed/>
                </p:oleObj>
              </mc:Choice>
              <mc:Fallback>
                <p:oleObj name="Equation" r:id="rId15" imgW="1310460" imgH="394256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7652" y="5497160"/>
                        <a:ext cx="2298204" cy="6672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8"/>
          <p:cNvSpPr>
            <a:spLocks noChangeArrowheads="1"/>
          </p:cNvSpPr>
          <p:nvPr/>
        </p:nvSpPr>
        <p:spPr bwMode="auto">
          <a:xfrm>
            <a:off x="184150" y="407189"/>
            <a:ext cx="5468000" cy="170816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eaLnBrk="0" hangingPunct="0">
              <a:lnSpc>
                <a:spcPct val="125000"/>
              </a:lnSpc>
              <a:defRPr/>
            </a:pPr>
            <a:r>
              <a:rPr lang="zh-CN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3-10</a:t>
            </a:r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图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3.27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）电路中，已知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2000" baseline="-300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=12V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000" baseline="-30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=3kΩ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000" baseline="-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=6kΩ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000" baseline="-30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=2kΩ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=5μF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。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=0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时开关闭合，换路前电路已处于稳态。用三要素法求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≥0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时</a:t>
            </a:r>
            <a:r>
              <a:rPr lang="en-US" altLang="zh-CN" sz="2000" i="1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2000" baseline="-30000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000" i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0" baseline="-30000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0" baseline="-30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0" baseline="-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。</a:t>
            </a:r>
            <a:endParaRPr lang="zh-CN" altLang="en-US" sz="2000" dirty="0"/>
          </a:p>
        </p:txBody>
      </p:sp>
      <p:sp>
        <p:nvSpPr>
          <p:cNvPr id="18" name="Rectangle 20"/>
          <p:cNvSpPr>
            <a:spLocks noChangeArrowheads="1"/>
          </p:cNvSpPr>
          <p:nvPr/>
        </p:nvSpPr>
        <p:spPr bwMode="auto">
          <a:xfrm>
            <a:off x="205677" y="2070673"/>
            <a:ext cx="923925" cy="46196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27622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indent="0"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解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21" name="Rectangle 23"/>
          <p:cNvSpPr>
            <a:spLocks noChangeArrowheads="1"/>
          </p:cNvSpPr>
          <p:nvPr/>
        </p:nvSpPr>
        <p:spPr bwMode="auto">
          <a:xfrm>
            <a:off x="0" y="5100363"/>
            <a:ext cx="5740674" cy="46166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0" hangingPunct="0">
              <a:defRPr/>
            </a:pPr>
            <a:r>
              <a:rPr lang="zh-CN" altLang="zh-CN" sz="2400" dirty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）求稳态值。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=∞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时的等效电路，得：</a:t>
            </a:r>
            <a:endParaRPr lang="zh-CN" altLang="en-US" sz="2400" dirty="0"/>
          </a:p>
        </p:txBody>
      </p:sp>
      <p:sp>
        <p:nvSpPr>
          <p:cNvPr id="32" name="Rectangle 20"/>
          <p:cNvSpPr>
            <a:spLocks noChangeArrowheads="1"/>
          </p:cNvSpPr>
          <p:nvPr/>
        </p:nvSpPr>
        <p:spPr bwMode="auto">
          <a:xfrm>
            <a:off x="619125" y="2038350"/>
            <a:ext cx="4318000" cy="5080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27622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indent="0">
              <a:lnSpc>
                <a:spcPct val="125000"/>
              </a:lnSpc>
              <a:defRPr/>
            </a:pP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）求初始值。作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=0</a:t>
            </a:r>
            <a:r>
              <a:rPr lang="en-US" altLang="zh-CN" sz="2400" baseline="-30000" dirty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电路，</a:t>
            </a:r>
            <a:endParaRPr lang="zh-CN" altLang="en-US" sz="2400" dirty="0"/>
          </a:p>
        </p:txBody>
      </p:sp>
      <p:sp>
        <p:nvSpPr>
          <p:cNvPr id="34" name="Rectangle 20"/>
          <p:cNvSpPr>
            <a:spLocks noChangeArrowheads="1"/>
          </p:cNvSpPr>
          <p:nvPr/>
        </p:nvSpPr>
        <p:spPr bwMode="auto">
          <a:xfrm>
            <a:off x="765175" y="3633788"/>
            <a:ext cx="3702050" cy="46196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27622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indent="0">
              <a:defRPr/>
            </a:pP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  画出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=0</a:t>
            </a:r>
            <a:r>
              <a:rPr lang="en-US" altLang="zh-CN" sz="2400" baseline="-3000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时的等效电路</a:t>
            </a:r>
            <a:endParaRPr lang="zh-CN" altLang="en-US" sz="2400" dirty="0"/>
          </a:p>
        </p:txBody>
      </p:sp>
      <p:sp>
        <p:nvSpPr>
          <p:cNvPr id="36" name="Rectangle 20"/>
          <p:cNvSpPr>
            <a:spLocks noChangeArrowheads="1"/>
          </p:cNvSpPr>
          <p:nvPr/>
        </p:nvSpPr>
        <p:spPr bwMode="auto">
          <a:xfrm>
            <a:off x="904875" y="2584197"/>
            <a:ext cx="3975798" cy="93871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27622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indent="0">
              <a:lnSpc>
                <a:spcPct val="125000"/>
              </a:lnSpc>
              <a:defRPr/>
            </a:pP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由换路定律得：</a:t>
            </a: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 indent="0">
              <a:lnSpc>
                <a:spcPct val="125000"/>
              </a:lnSpc>
              <a:defRPr/>
            </a:pP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0" i="1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2000" baseline="-30000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(0</a:t>
            </a:r>
            <a:r>
              <a:rPr lang="en-US" altLang="zh-CN" sz="2000" baseline="-3000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)=</a:t>
            </a:r>
            <a:r>
              <a:rPr lang="en-US" altLang="zh-CN" sz="2000" i="1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2000" baseline="-30000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(0</a:t>
            </a:r>
            <a:r>
              <a:rPr lang="en-US" altLang="zh-CN" sz="2000" baseline="-30000" dirty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)=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2000" baseline="-300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=12V</a:t>
            </a:r>
            <a:endParaRPr lang="zh-CN" altLang="en-US" sz="2000" dirty="0"/>
          </a:p>
        </p:txBody>
      </p:sp>
      <p:pic>
        <p:nvPicPr>
          <p:cNvPr id="58415" name="Picture 4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14" y="2328877"/>
            <a:ext cx="3215146" cy="2234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422" name="Picture 54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74" y="2278212"/>
            <a:ext cx="3248086" cy="2285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423" name="Picture 55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515" y="4638816"/>
            <a:ext cx="3235745" cy="213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矩形 19"/>
          <p:cNvSpPr/>
          <p:nvPr/>
        </p:nvSpPr>
        <p:spPr>
          <a:xfrm>
            <a:off x="100150" y="493226"/>
            <a:ext cx="1152160" cy="4320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+mn-ea"/>
              </a:rPr>
              <a:t>例</a:t>
            </a:r>
            <a:r>
              <a:rPr lang="en-US" altLang="zh-CN" sz="2400" b="1" dirty="0">
                <a:solidFill>
                  <a:schemeClr val="tx1"/>
                </a:solidFill>
                <a:latin typeface="+mn-ea"/>
              </a:rPr>
              <a:t>3-10</a:t>
            </a:r>
            <a:endParaRPr lang="zh-CN" altLang="en-US" sz="2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652150" y="1221908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12V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897476" y="4756"/>
            <a:ext cx="612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3k</a:t>
            </a:r>
            <a:r>
              <a:rPr lang="el-GR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819943" y="4756"/>
            <a:ext cx="612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2k</a:t>
            </a:r>
            <a:r>
              <a:rPr lang="el-GR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768496" y="1379912"/>
            <a:ext cx="612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6k</a:t>
            </a:r>
            <a:r>
              <a:rPr lang="el-GR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8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32" grpId="0"/>
      <p:bldP spid="34" grpId="0"/>
      <p:bldP spid="3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10" y="765175"/>
            <a:ext cx="3462338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5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6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6025174"/>
              </p:ext>
            </p:extLst>
          </p:nvPr>
        </p:nvGraphicFramePr>
        <p:xfrm>
          <a:off x="1057501" y="1419266"/>
          <a:ext cx="4017963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09115" imgH="228699" progId="Equation.DSMT4">
                  <p:embed/>
                </p:oleObj>
              </mc:Choice>
              <mc:Fallback>
                <p:oleObj name="Equation" r:id="rId5" imgW="2109115" imgH="228699" progId="Equation.DSMT4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7501" y="1419266"/>
                        <a:ext cx="4017963" cy="40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4269246"/>
              </p:ext>
            </p:extLst>
          </p:nvPr>
        </p:nvGraphicFramePr>
        <p:xfrm>
          <a:off x="1057501" y="2003466"/>
          <a:ext cx="3932238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056507" imgH="203112" progId="Equation.DSMT4">
                  <p:embed/>
                </p:oleObj>
              </mc:Choice>
              <mc:Fallback>
                <p:oleObj name="Equation" r:id="rId7" imgW="2056507" imgH="203112" progId="Equation.DSMT4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7501" y="2003466"/>
                        <a:ext cx="3932238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3162564"/>
              </p:ext>
            </p:extLst>
          </p:nvPr>
        </p:nvGraphicFramePr>
        <p:xfrm>
          <a:off x="418297" y="3483676"/>
          <a:ext cx="5187695" cy="558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008594" imgH="342751" progId="Equation.DSMT4">
                  <p:embed/>
                </p:oleObj>
              </mc:Choice>
              <mc:Fallback>
                <p:oleObj name="Equation" r:id="rId9" imgW="3008594" imgH="342751" progId="Equation.DSMT4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297" y="3483676"/>
                        <a:ext cx="5187695" cy="558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7468408"/>
              </p:ext>
            </p:extLst>
          </p:nvPr>
        </p:nvGraphicFramePr>
        <p:xfrm>
          <a:off x="390987" y="4211610"/>
          <a:ext cx="4824640" cy="557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782095" imgH="342855" progId="Equation.DSMT4">
                  <p:embed/>
                </p:oleObj>
              </mc:Choice>
              <mc:Fallback>
                <p:oleObj name="Equation" r:id="rId11" imgW="2782095" imgH="342855" progId="Equation.DSMT4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987" y="4211610"/>
                        <a:ext cx="4824640" cy="557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302624"/>
              </p:ext>
            </p:extLst>
          </p:nvPr>
        </p:nvGraphicFramePr>
        <p:xfrm>
          <a:off x="432708" y="4930747"/>
          <a:ext cx="5112532" cy="6793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920680" imgH="419040" progId="Equation.DSMT4">
                  <p:embed/>
                </p:oleObj>
              </mc:Choice>
              <mc:Fallback>
                <p:oleObj name="Equation" r:id="rId13" imgW="2920680" imgH="419040" progId="Equation.DSMT4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708" y="4930747"/>
                        <a:ext cx="5112532" cy="6793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6859559"/>
              </p:ext>
            </p:extLst>
          </p:nvPr>
        </p:nvGraphicFramePr>
        <p:xfrm>
          <a:off x="429772" y="5647518"/>
          <a:ext cx="5187695" cy="6778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984400" imgH="419040" progId="Equation.DSMT4">
                  <p:embed/>
                </p:oleObj>
              </mc:Choice>
              <mc:Fallback>
                <p:oleObj name="Equation" r:id="rId15" imgW="2984400" imgH="419040" progId="Equation.DSMT4">
                  <p:embed/>
                  <p:pic>
                    <p:nvPicPr>
                      <p:cNvPr id="0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772" y="5647518"/>
                        <a:ext cx="5187695" cy="6778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5"/>
          <p:cNvSpPr>
            <a:spLocks noChangeArrowheads="1"/>
          </p:cNvSpPr>
          <p:nvPr/>
        </p:nvSpPr>
        <p:spPr bwMode="auto">
          <a:xfrm>
            <a:off x="0" y="6315075"/>
            <a:ext cx="9144000" cy="4572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251400" y="765175"/>
            <a:ext cx="3507800" cy="4603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）求时间常数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τ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。</a:t>
            </a:r>
            <a:endParaRPr lang="zh-CN" altLang="en-US" sz="2400" dirty="0"/>
          </a:p>
        </p:txBody>
      </p:sp>
      <p:sp>
        <p:nvSpPr>
          <p:cNvPr id="26" name="Rectangle 28"/>
          <p:cNvSpPr>
            <a:spLocks noChangeArrowheads="1"/>
          </p:cNvSpPr>
          <p:nvPr/>
        </p:nvSpPr>
        <p:spPr bwMode="auto">
          <a:xfrm>
            <a:off x="323410" y="2763063"/>
            <a:ext cx="5760800" cy="55399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eaLnBrk="0" hangingPunct="0">
              <a:lnSpc>
                <a:spcPct val="125000"/>
              </a:lnSpc>
              <a:defRPr/>
            </a:pPr>
            <a:r>
              <a:rPr lang="zh-CN" altLang="zh-CN" sz="2400" dirty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）写出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≥0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时</a:t>
            </a:r>
            <a:r>
              <a:rPr lang="en-US" altLang="zh-CN" sz="2400" i="1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2400" baseline="-30000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400" i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400" baseline="-30000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400" baseline="-30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400" baseline="-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的表达式：</a:t>
            </a:r>
            <a:endParaRPr lang="zh-CN" altLang="en-US" sz="2400" dirty="0"/>
          </a:p>
        </p:txBody>
      </p:sp>
      <p:pic>
        <p:nvPicPr>
          <p:cNvPr id="87062" name="Picture 2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582" y="3598541"/>
            <a:ext cx="2889405" cy="2610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矩形 15"/>
          <p:cNvSpPr/>
          <p:nvPr/>
        </p:nvSpPr>
        <p:spPr>
          <a:xfrm>
            <a:off x="5075464" y="2172813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12V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581623" y="808426"/>
            <a:ext cx="612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3k</a:t>
            </a:r>
            <a:r>
              <a:rPr lang="el-GR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504090" y="808426"/>
            <a:ext cx="612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2k</a:t>
            </a:r>
            <a:r>
              <a:rPr lang="el-GR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267791" y="2354547"/>
            <a:ext cx="612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6k</a:t>
            </a:r>
            <a:r>
              <a:rPr lang="el-GR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7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9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1621001"/>
              </p:ext>
            </p:extLst>
          </p:nvPr>
        </p:nvGraphicFramePr>
        <p:xfrm>
          <a:off x="936470" y="5957771"/>
          <a:ext cx="4211610" cy="389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349360" imgH="228600" progId="Equation.DSMT4">
                  <p:embed/>
                </p:oleObj>
              </mc:Choice>
              <mc:Fallback>
                <p:oleObj name="Equation" r:id="rId3" imgW="2349360" imgH="22860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6470" y="5957771"/>
                        <a:ext cx="4211610" cy="389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292100" y="817831"/>
            <a:ext cx="5792110" cy="132343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eaLnBrk="0" hangingPunct="0">
              <a:lnSpc>
                <a:spcPct val="125000"/>
              </a:lnSpc>
              <a:defRPr/>
            </a:pP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     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图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3.28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）电路中，已知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=10V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000" baseline="-30000" dirty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=2Ω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000" baseline="-30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000" baseline="-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=6Ω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=0.1H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。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=0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时开关闭合，换路前电路已处于稳态。用三要素法求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≥0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时</a:t>
            </a:r>
            <a:r>
              <a:rPr lang="en-US" altLang="zh-CN" sz="2000" i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0" baseline="-30000" dirty="0" err="1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2000" i="1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2000" baseline="-30000" dirty="0" err="1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。</a:t>
            </a:r>
            <a:endParaRPr lang="zh-CN" altLang="en-US" sz="2000" dirty="0"/>
          </a:p>
        </p:txBody>
      </p:sp>
      <p:sp>
        <p:nvSpPr>
          <p:cNvPr id="13" name="Rectangle 15"/>
          <p:cNvSpPr>
            <a:spLocks noChangeArrowheads="1"/>
          </p:cNvSpPr>
          <p:nvPr/>
        </p:nvSpPr>
        <p:spPr bwMode="auto">
          <a:xfrm>
            <a:off x="277448" y="2371076"/>
            <a:ext cx="527709" cy="40011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indent="27622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indent="0">
              <a:defRPr/>
            </a:pPr>
            <a:r>
              <a:rPr lang="zh-CN" altLang="en-US" sz="20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解</a:t>
            </a:r>
            <a:r>
              <a:rPr lang="en-US" altLang="zh-CN" sz="20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  <p:sp>
        <p:nvSpPr>
          <p:cNvPr id="14" name="Rectangle 16"/>
          <p:cNvSpPr>
            <a:spLocks noChangeArrowheads="1"/>
          </p:cNvSpPr>
          <p:nvPr/>
        </p:nvSpPr>
        <p:spPr bwMode="auto">
          <a:xfrm>
            <a:off x="467430" y="4328439"/>
            <a:ext cx="3914070" cy="861774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eaLnBrk="0" hangingPunct="0">
              <a:lnSpc>
                <a:spcPct val="125000"/>
              </a:lnSpc>
              <a:defRPr/>
            </a:pPr>
            <a:r>
              <a:rPr lang="zh-CN" altLang="zh-CN" sz="2000" dirty="0">
                <a:latin typeface="Times New Roman" pitchFamily="18" charset="0"/>
                <a:cs typeface="Times New Roman" pitchFamily="18" charset="0"/>
              </a:rPr>
              <a:t>根据换路定律得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：</a:t>
            </a:r>
            <a:endParaRPr lang="en-US" altLang="zh-CN" sz="2000" dirty="0">
              <a:latin typeface="Times New Roman" pitchFamily="18" charset="0"/>
              <a:cs typeface="Times New Roman" pitchFamily="18" charset="0"/>
            </a:endParaRPr>
          </a:p>
          <a:p>
            <a:pPr eaLnBrk="0" hangingPunct="0">
              <a:lnSpc>
                <a:spcPct val="125000"/>
              </a:lnSpc>
              <a:defRPr/>
            </a:pP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2000" i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0" i="1" baseline="-30000" dirty="0" err="1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(0</a:t>
            </a:r>
            <a:r>
              <a:rPr lang="en-US" altLang="zh-CN" sz="2000" baseline="-2500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)=</a:t>
            </a:r>
            <a:r>
              <a:rPr lang="en-US" altLang="zh-CN" sz="2000" i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0" i="1" baseline="-30000" dirty="0" err="1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(0</a:t>
            </a:r>
            <a:r>
              <a:rPr lang="en-US" altLang="zh-CN" sz="2000" baseline="-25000" dirty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)=1A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。</a:t>
            </a:r>
            <a:endParaRPr lang="zh-CN" altLang="en-US" sz="2000" dirty="0"/>
          </a:p>
        </p:txBody>
      </p:sp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472193" y="5352553"/>
            <a:ext cx="4716462" cy="40011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画出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t=0</a:t>
            </a:r>
            <a:r>
              <a:rPr lang="en-US" altLang="zh-CN" sz="2000" baseline="-2500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时的等效电路，计算：</a:t>
            </a:r>
            <a:endParaRPr lang="zh-CN" altLang="en-US" sz="2000" dirty="0"/>
          </a:p>
        </p:txBody>
      </p:sp>
      <p:sp>
        <p:nvSpPr>
          <p:cNvPr id="16" name="Rectangle 18"/>
          <p:cNvSpPr>
            <a:spLocks noChangeArrowheads="1"/>
          </p:cNvSpPr>
          <p:nvPr/>
        </p:nvSpPr>
        <p:spPr bwMode="auto">
          <a:xfrm>
            <a:off x="0" y="6180138"/>
            <a:ext cx="184150" cy="4603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 sz="2400"/>
          </a:p>
        </p:txBody>
      </p:sp>
      <p:sp>
        <p:nvSpPr>
          <p:cNvPr id="22" name="Rectangle 15"/>
          <p:cNvSpPr>
            <a:spLocks noChangeArrowheads="1"/>
          </p:cNvSpPr>
          <p:nvPr/>
        </p:nvSpPr>
        <p:spPr bwMode="auto">
          <a:xfrm>
            <a:off x="755285" y="2371076"/>
            <a:ext cx="1851789" cy="40011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indent="27622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indent="0">
              <a:defRPr/>
            </a:pP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）求初始值</a:t>
            </a:r>
            <a:endParaRPr lang="zh-CN" altLang="en-US" sz="2000" dirty="0"/>
          </a:p>
        </p:txBody>
      </p:sp>
      <p:pic>
        <p:nvPicPr>
          <p:cNvPr id="60427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168" y="19415"/>
            <a:ext cx="2908532" cy="3258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20" name="Picture 2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234" y="3376309"/>
            <a:ext cx="2908532" cy="3424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3593365"/>
              </p:ext>
            </p:extLst>
          </p:nvPr>
        </p:nvGraphicFramePr>
        <p:xfrm>
          <a:off x="805157" y="2743113"/>
          <a:ext cx="3295008" cy="13900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892300" imgH="838200" progId="Equation.DSMT4">
                  <p:embed/>
                </p:oleObj>
              </mc:Choice>
              <mc:Fallback>
                <p:oleObj name="Equation" r:id="rId7" imgW="1892300" imgH="838200" progId="Equation.DSMT4">
                  <p:embed/>
                  <p:pic>
                    <p:nvPicPr>
                      <p:cNvPr id="0" name="对象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5157" y="2743113"/>
                        <a:ext cx="3295008" cy="13900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/>
          <p:cNvSpPr/>
          <p:nvPr/>
        </p:nvSpPr>
        <p:spPr>
          <a:xfrm>
            <a:off x="184150" y="766945"/>
            <a:ext cx="1152160" cy="4320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+mn-ea"/>
              </a:rPr>
              <a:t>例</a:t>
            </a:r>
            <a:r>
              <a:rPr lang="en-US" altLang="zh-CN" sz="2400" b="1" dirty="0">
                <a:solidFill>
                  <a:schemeClr val="tx1"/>
                </a:solidFill>
                <a:latin typeface="+mn-ea"/>
              </a:rPr>
              <a:t>3-11</a:t>
            </a:r>
            <a:endParaRPr lang="zh-CN" altLang="en-US" sz="24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8130" y="3512491"/>
            <a:ext cx="3544371" cy="3088334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5972991" y="2071507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10V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825166" y="982975"/>
            <a:ext cx="484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l-GR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258540" y="1956604"/>
            <a:ext cx="484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l-GR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101487" y="1379449"/>
            <a:ext cx="484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l-GR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2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802" y="3380803"/>
            <a:ext cx="3063218" cy="2830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446688"/>
              </p:ext>
            </p:extLst>
          </p:nvPr>
        </p:nvGraphicFramePr>
        <p:xfrm>
          <a:off x="690563" y="2279650"/>
          <a:ext cx="3919537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145960" imgH="431640" progId="Equation.DSMT4">
                  <p:embed/>
                </p:oleObj>
              </mc:Choice>
              <mc:Fallback>
                <p:oleObj name="Equation" r:id="rId3" imgW="2145960" imgH="43164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563" y="2279650"/>
                        <a:ext cx="3919537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222558"/>
              </p:ext>
            </p:extLst>
          </p:nvPr>
        </p:nvGraphicFramePr>
        <p:xfrm>
          <a:off x="579603" y="3612317"/>
          <a:ext cx="3780496" cy="13180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032000" imgH="762000" progId="Equation.DSMT4">
                  <p:embed/>
                </p:oleObj>
              </mc:Choice>
              <mc:Fallback>
                <p:oleObj name="Equation" r:id="rId5" imgW="2032000" imgH="762000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603" y="3612317"/>
                        <a:ext cx="3780496" cy="13180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925292"/>
              </p:ext>
            </p:extLst>
          </p:nvPr>
        </p:nvGraphicFramePr>
        <p:xfrm>
          <a:off x="579603" y="4973339"/>
          <a:ext cx="4134791" cy="59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184120" imgH="342720" progId="Equation.DSMT4">
                  <p:embed/>
                </p:oleObj>
              </mc:Choice>
              <mc:Fallback>
                <p:oleObj name="Equation" r:id="rId7" imgW="2184120" imgH="342720" progId="Equation.DSMT4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603" y="4973339"/>
                        <a:ext cx="4134791" cy="5959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8"/>
          <p:cNvSpPr>
            <a:spLocks noChangeArrowheads="1"/>
          </p:cNvSpPr>
          <p:nvPr/>
        </p:nvSpPr>
        <p:spPr bwMode="auto">
          <a:xfrm>
            <a:off x="589043" y="4231545"/>
            <a:ext cx="222250" cy="9398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zh-CN" altLang="en-US" sz="2400"/>
          </a:p>
        </p:txBody>
      </p:sp>
      <p:sp>
        <p:nvSpPr>
          <p:cNvPr id="17" name="Rectangle 19"/>
          <p:cNvSpPr>
            <a:spLocks noChangeArrowheads="1"/>
          </p:cNvSpPr>
          <p:nvPr/>
        </p:nvSpPr>
        <p:spPr bwMode="auto">
          <a:xfrm>
            <a:off x="250905" y="1817596"/>
            <a:ext cx="3241675" cy="46196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）求时间常数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τ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。</a:t>
            </a:r>
            <a:endParaRPr lang="zh-CN" altLang="en-US" sz="2400" dirty="0"/>
          </a:p>
        </p:txBody>
      </p:sp>
      <p:sp>
        <p:nvSpPr>
          <p:cNvPr id="18" name="Rectangle 20"/>
          <p:cNvSpPr>
            <a:spLocks noChangeArrowheads="1"/>
          </p:cNvSpPr>
          <p:nvPr/>
        </p:nvSpPr>
        <p:spPr bwMode="auto">
          <a:xfrm>
            <a:off x="250905" y="3112645"/>
            <a:ext cx="4313238" cy="4603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0" hangingPunct="0">
              <a:defRPr/>
            </a:pPr>
            <a:r>
              <a:rPr lang="zh-CN" altLang="zh-CN" sz="2400" dirty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）写出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≥0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时</a:t>
            </a:r>
            <a:r>
              <a:rPr lang="en-US" altLang="zh-CN" sz="2400" i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400" baseline="-30000" dirty="0" err="1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2400" i="1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2400" baseline="-30000" dirty="0" err="1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的表达式</a:t>
            </a:r>
            <a:endParaRPr lang="zh-CN" altLang="en-US" sz="2400" dirty="0"/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1051756"/>
              </p:ext>
            </p:extLst>
          </p:nvPr>
        </p:nvGraphicFramePr>
        <p:xfrm>
          <a:off x="1198229" y="5612198"/>
          <a:ext cx="4309901" cy="791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159000" imgH="431800" progId="Equation.DSMT4">
                  <p:embed/>
                </p:oleObj>
              </mc:Choice>
              <mc:Fallback>
                <p:oleObj name="Equation" r:id="rId9" imgW="2159000" imgH="431800" progId="Equation.DSMT4">
                  <p:embed/>
                  <p:pic>
                    <p:nvPicPr>
                      <p:cNvPr id="0" name="对象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8229" y="5612198"/>
                        <a:ext cx="4309901" cy="7913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7"/>
          <p:cNvSpPr>
            <a:spLocks noChangeArrowheads="1"/>
          </p:cNvSpPr>
          <p:nvPr/>
        </p:nvSpPr>
        <p:spPr bwMode="auto">
          <a:xfrm>
            <a:off x="288768" y="530047"/>
            <a:ext cx="4716462" cy="46196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zh-CN" altLang="zh-CN" sz="2400" dirty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）求稳态值。由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=∞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等效电路</a:t>
            </a:r>
            <a:endParaRPr lang="zh-CN" altLang="en-US" sz="2400" dirty="0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1293695"/>
              </p:ext>
            </p:extLst>
          </p:nvPr>
        </p:nvGraphicFramePr>
        <p:xfrm>
          <a:off x="660227" y="992009"/>
          <a:ext cx="4354512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070000" imgH="431640" progId="Equation.DSMT4">
                  <p:embed/>
                </p:oleObj>
              </mc:Choice>
              <mc:Fallback>
                <p:oleObj name="Equation" r:id="rId11" imgW="20700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227" y="992009"/>
                        <a:ext cx="4354512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450" name="Picture 2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713" y="12751"/>
            <a:ext cx="2758062" cy="3090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5821408" y="3342832"/>
            <a:ext cx="3322592" cy="3023393"/>
            <a:chOff x="9602568" y="1158478"/>
            <a:chExt cx="3322592" cy="3023393"/>
          </a:xfrm>
        </p:grpSpPr>
        <p:pic>
          <p:nvPicPr>
            <p:cNvPr id="90134" name="Picture 22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2568" y="1158478"/>
              <a:ext cx="2683813" cy="3023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矩形 1"/>
            <p:cNvSpPr/>
            <p:nvPr/>
          </p:nvSpPr>
          <p:spPr>
            <a:xfrm>
              <a:off x="12277070" y="1158478"/>
              <a:ext cx="648090" cy="30233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矩形 18"/>
          <p:cNvSpPr/>
          <p:nvPr/>
        </p:nvSpPr>
        <p:spPr>
          <a:xfrm>
            <a:off x="5951386" y="1970512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10V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803561" y="881980"/>
            <a:ext cx="484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l-GR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236935" y="1855609"/>
            <a:ext cx="484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l-GR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011482" y="1373205"/>
            <a:ext cx="484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l-GR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008" y="4024130"/>
            <a:ext cx="2815485" cy="1891934"/>
          </a:xfrm>
          <a:prstGeom prst="rect">
            <a:avLst/>
          </a:prstGeom>
        </p:spPr>
      </p:pic>
      <p:pic>
        <p:nvPicPr>
          <p:cNvPr id="62466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7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7201124"/>
              </p:ext>
            </p:extLst>
          </p:nvPr>
        </p:nvGraphicFramePr>
        <p:xfrm>
          <a:off x="384477" y="4822346"/>
          <a:ext cx="4216400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286000" imgH="203040" progId="Equation.DSMT4">
                  <p:embed/>
                </p:oleObj>
              </mc:Choice>
              <mc:Fallback>
                <p:oleObj name="Equation" r:id="rId5" imgW="2286000" imgH="20304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477" y="4822346"/>
                        <a:ext cx="4216400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2734719"/>
              </p:ext>
            </p:extLst>
          </p:nvPr>
        </p:nvGraphicFramePr>
        <p:xfrm>
          <a:off x="435932" y="5521261"/>
          <a:ext cx="5731193" cy="541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378200" imgH="342900" progId="Equation.DSMT4">
                  <p:embed/>
                </p:oleObj>
              </mc:Choice>
              <mc:Fallback>
                <p:oleObj name="Equation" r:id="rId7" imgW="3378200" imgH="342900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932" y="5521261"/>
                        <a:ext cx="5731193" cy="5411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41313" y="642938"/>
            <a:ext cx="8305800" cy="9683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indent="0">
              <a:lnSpc>
                <a:spcPct val="125000"/>
              </a:lnSpc>
              <a:defRPr/>
            </a:pPr>
            <a:r>
              <a:rPr lang="zh-CN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3-12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图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3.29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电路中， 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=0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时开关由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扳向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处，换路前电路已处于稳态。用三要素法求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≥0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时电流</a:t>
            </a:r>
            <a:r>
              <a:rPr lang="en-US" altLang="zh-CN" sz="2400" i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。</a:t>
            </a:r>
            <a:endParaRPr lang="zh-CN" altLang="en-US" sz="2400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0" y="1489747"/>
            <a:ext cx="803275" cy="46196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indent="27622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indent="0"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解：</a:t>
            </a:r>
            <a:endParaRPr lang="zh-CN" altLang="en-US" sz="24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10831" y="2781098"/>
            <a:ext cx="1851789" cy="40011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0" hangingPunct="0">
              <a:defRPr/>
            </a:pP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）求稳态值</a:t>
            </a:r>
            <a:endParaRPr lang="zh-CN" altLang="en-US" sz="2000" dirty="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120826" y="3886432"/>
            <a:ext cx="1851789" cy="40011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0" hangingPunct="0">
              <a:defRPr/>
            </a:pP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zh-CN" altLang="zh-CN" sz="2000" dirty="0">
                <a:latin typeface="Times New Roman" pitchFamily="18" charset="0"/>
                <a:cs typeface="Times New Roman" pitchFamily="18" charset="0"/>
              </a:rPr>
              <a:t>时间常数</a:t>
            </a:r>
            <a:endParaRPr lang="zh-CN" altLang="zh-CN" sz="2000" dirty="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37686" y="5280875"/>
            <a:ext cx="1422184" cy="40011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0" hangingPunct="0">
              <a:defRPr/>
            </a:pP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≥0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时</a:t>
            </a:r>
            <a:endParaRPr lang="zh-CN" altLang="en-US" sz="2000" dirty="0"/>
          </a:p>
        </p:txBody>
      </p:sp>
      <p:pic>
        <p:nvPicPr>
          <p:cNvPr id="62476" name="Picture 1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90" y="1529218"/>
            <a:ext cx="5364110" cy="247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10"/>
          <p:cNvSpPr>
            <a:spLocks noChangeArrowheads="1"/>
          </p:cNvSpPr>
          <p:nvPr/>
        </p:nvSpPr>
        <p:spPr bwMode="auto">
          <a:xfrm>
            <a:off x="137686" y="1866960"/>
            <a:ext cx="1915909" cy="40011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indent="27622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indent="0">
              <a:defRPr/>
            </a:pP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） 求初始值</a:t>
            </a:r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7367128"/>
              </p:ext>
            </p:extLst>
          </p:nvPr>
        </p:nvGraphicFramePr>
        <p:xfrm>
          <a:off x="341313" y="3135265"/>
          <a:ext cx="3495193" cy="726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197100" imgH="469900" progId="Equation.DSMT4">
                  <p:embed/>
                </p:oleObj>
              </mc:Choice>
              <mc:Fallback>
                <p:oleObj name="Equation" r:id="rId10" imgW="2197100" imgH="469900" progId="Equation.DSMT4">
                  <p:embed/>
                  <p:pic>
                    <p:nvPicPr>
                      <p:cNvPr id="0" name="对象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313" y="3135265"/>
                        <a:ext cx="3495193" cy="7267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000795"/>
              </p:ext>
            </p:extLst>
          </p:nvPr>
        </p:nvGraphicFramePr>
        <p:xfrm>
          <a:off x="417672" y="6130354"/>
          <a:ext cx="3208095" cy="648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930400" imgH="419100" progId="Equation.DSMT4">
                  <p:embed/>
                </p:oleObj>
              </mc:Choice>
              <mc:Fallback>
                <p:oleObj name="Equation" r:id="rId12" imgW="1930400" imgH="419100" progId="Equation.DSMT4">
                  <p:embed/>
                  <p:pic>
                    <p:nvPicPr>
                      <p:cNvPr id="0" name="对象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672" y="6130354"/>
                        <a:ext cx="3208095" cy="6487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/>
          <p:nvPr/>
        </p:nvSpPr>
        <p:spPr>
          <a:xfrm>
            <a:off x="227013" y="703278"/>
            <a:ext cx="1152160" cy="4320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+mn-ea"/>
              </a:rPr>
              <a:t>例</a:t>
            </a:r>
            <a:r>
              <a:rPr lang="en-US" altLang="zh-CN" sz="2400" b="1" dirty="0">
                <a:solidFill>
                  <a:schemeClr val="tx1"/>
                </a:solidFill>
                <a:latin typeface="+mn-ea"/>
              </a:rPr>
              <a:t>3-12</a:t>
            </a:r>
            <a:endParaRPr lang="zh-CN" altLang="en-US" sz="2400" b="1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3197153"/>
              </p:ext>
            </p:extLst>
          </p:nvPr>
        </p:nvGraphicFramePr>
        <p:xfrm>
          <a:off x="384477" y="4362096"/>
          <a:ext cx="2822627" cy="39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663560" imgH="253800" progId="Equation.DSMT4">
                  <p:embed/>
                </p:oleObj>
              </mc:Choice>
              <mc:Fallback>
                <p:oleObj name="Equation" r:id="rId14" imgW="166356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477" y="4362096"/>
                        <a:ext cx="2822627" cy="398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5376242"/>
              </p:ext>
            </p:extLst>
          </p:nvPr>
        </p:nvGraphicFramePr>
        <p:xfrm>
          <a:off x="364957" y="2205337"/>
          <a:ext cx="356235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2412720" imgH="393480" progId="Equation.DSMT4">
                  <p:embed/>
                </p:oleObj>
              </mc:Choice>
              <mc:Fallback>
                <p:oleObj name="Equation" r:id="rId16" imgW="2412720" imgH="39348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957" y="2205337"/>
                        <a:ext cx="356235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  <p:bldP spid="2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35370" y="921709"/>
            <a:ext cx="8112125" cy="1193596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623888">
              <a:lnSpc>
                <a:spcPct val="125000"/>
              </a:lnSpc>
              <a:defRPr/>
            </a:pP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1. 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动态元件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1252538" indent="447675">
              <a:lnSpc>
                <a:spcPct val="125000"/>
              </a:lnSpc>
              <a:buClr>
                <a:srgbClr val="0000FF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线性电容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1252538" indent="447675">
              <a:lnSpc>
                <a:spcPct val="125000"/>
              </a:lnSpc>
              <a:buClr>
                <a:srgbClr val="0000FF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线性电感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0" name="矩形 3"/>
          <p:cNvSpPr>
            <a:spLocks noChangeArrowheads="1"/>
          </p:cNvSpPr>
          <p:nvPr/>
        </p:nvSpPr>
        <p:spPr bwMode="auto">
          <a:xfrm>
            <a:off x="268445" y="188550"/>
            <a:ext cx="192579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本章小结</a:t>
            </a:r>
            <a:endParaRPr lang="zh-CN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5370" y="2420860"/>
            <a:ext cx="8112125" cy="424155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623888">
              <a:lnSpc>
                <a:spcPct val="125000"/>
              </a:lnSpc>
              <a:defRPr/>
            </a:pP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2. 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换路定律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370" y="3379696"/>
            <a:ext cx="8112125" cy="424155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623888">
              <a:lnSpc>
                <a:spcPct val="125000"/>
              </a:lnSpc>
              <a:defRPr/>
            </a:pP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3. 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根据换路定律确定电路初始值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29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778185"/>
              </p:ext>
            </p:extLst>
          </p:nvPr>
        </p:nvGraphicFramePr>
        <p:xfrm>
          <a:off x="4283960" y="682060"/>
          <a:ext cx="2665412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80800" imgH="393480" progId="Equation.DSMT4">
                  <p:embed/>
                </p:oleObj>
              </mc:Choice>
              <mc:Fallback>
                <p:oleObj name="Equation" r:id="rId2" imgW="11808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3960" y="682060"/>
                        <a:ext cx="2665412" cy="86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0842860"/>
              </p:ext>
            </p:extLst>
          </p:nvPr>
        </p:nvGraphicFramePr>
        <p:xfrm>
          <a:off x="4283960" y="1507984"/>
          <a:ext cx="2665412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80800" imgH="393480" progId="Equation.DSMT4">
                  <p:embed/>
                </p:oleObj>
              </mc:Choice>
              <mc:Fallback>
                <p:oleObj name="Equation" r:id="rId4" imgW="11808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3960" y="1507984"/>
                        <a:ext cx="2665412" cy="86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1" name="Group 4"/>
          <p:cNvGrpSpPr>
            <a:grpSpLocks/>
          </p:cNvGrpSpPr>
          <p:nvPr/>
        </p:nvGrpSpPr>
        <p:grpSpPr bwMode="auto">
          <a:xfrm>
            <a:off x="2919470" y="2507227"/>
            <a:ext cx="2164342" cy="846692"/>
            <a:chOff x="-17" y="-62"/>
            <a:chExt cx="2036" cy="898"/>
          </a:xfrm>
        </p:grpSpPr>
        <p:sp>
          <p:nvSpPr>
            <p:cNvPr id="32" name="Text Box 5"/>
            <p:cNvSpPr txBox="1">
              <a:spLocks noChangeArrowheads="1"/>
            </p:cNvSpPr>
            <p:nvPr/>
          </p:nvSpPr>
          <p:spPr bwMode="auto">
            <a:xfrm>
              <a:off x="28" y="-62"/>
              <a:ext cx="1840" cy="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zh-CN" sz="2400" i="1" dirty="0"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  <a:r>
                <a:rPr lang="zh-CN" altLang="zh-CN" sz="2400" i="1" baseline="-25000" dirty="0">
                  <a:latin typeface="Times New Roman" panose="02020603050405020304" pitchFamily="18" charset="0"/>
                  <a:ea typeface="仿宋_GB2312" pitchFamily="49" charset="-122"/>
                </a:rPr>
                <a:t>L</a:t>
              </a:r>
              <a:r>
                <a:rPr lang="zh-CN" altLang="zh-CN" sz="2400" dirty="0">
                  <a:latin typeface="Times New Roman" panose="02020603050405020304" pitchFamily="18" charset="0"/>
                  <a:ea typeface="仿宋_GB2312" pitchFamily="49" charset="-122"/>
                </a:rPr>
                <a:t>(0</a:t>
              </a:r>
              <a:r>
                <a:rPr lang="zh-CN" altLang="zh-CN" sz="2400" baseline="-25000" dirty="0">
                  <a:latin typeface="Times New Roman" panose="02020603050405020304" pitchFamily="18" charset="0"/>
                  <a:ea typeface="仿宋_GB2312" pitchFamily="49" charset="-122"/>
                </a:rPr>
                <a:t>+</a:t>
              </a:r>
              <a:r>
                <a:rPr lang="zh-CN" altLang="zh-CN" sz="2400" dirty="0">
                  <a:latin typeface="Times New Roman" panose="02020603050405020304" pitchFamily="18" charset="0"/>
                  <a:ea typeface="仿宋_GB2312" pitchFamily="49" charset="-122"/>
                </a:rPr>
                <a:t>)</a:t>
              </a:r>
              <a:r>
                <a:rPr lang="en-US" altLang="zh-CN" sz="2400" dirty="0">
                  <a:latin typeface="Times New Roman" panose="02020603050405020304" pitchFamily="18" charset="0"/>
                  <a:ea typeface="仿宋_GB2312" pitchFamily="49" charset="-122"/>
                </a:rPr>
                <a:t>  </a:t>
              </a:r>
              <a:r>
                <a:rPr lang="zh-CN" altLang="zh-CN" sz="2400" dirty="0">
                  <a:latin typeface="Times New Roman" panose="02020603050405020304" pitchFamily="18" charset="0"/>
                  <a:ea typeface="仿宋_GB2312" pitchFamily="49" charset="-122"/>
                </a:rPr>
                <a:t>= </a:t>
              </a:r>
              <a:r>
                <a:rPr lang="zh-CN" altLang="zh-CN" sz="2400" i="1" dirty="0"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  <a:r>
                <a:rPr lang="zh-CN" altLang="zh-CN" sz="2400" i="1" baseline="-25000" dirty="0">
                  <a:latin typeface="Times New Roman" panose="02020603050405020304" pitchFamily="18" charset="0"/>
                  <a:ea typeface="仿宋_GB2312" pitchFamily="49" charset="-122"/>
                </a:rPr>
                <a:t>L</a:t>
              </a:r>
              <a:r>
                <a:rPr lang="zh-CN" altLang="zh-CN" sz="2400" dirty="0">
                  <a:latin typeface="Times New Roman" panose="02020603050405020304" pitchFamily="18" charset="0"/>
                  <a:ea typeface="仿宋_GB2312" pitchFamily="49" charset="-122"/>
                </a:rPr>
                <a:t>(</a:t>
              </a:r>
              <a:r>
                <a:rPr lang="zh-CN" altLang="zh-CN" sz="2400" dirty="0">
                  <a:latin typeface="Times New Roman" panose="02020603050405020304" pitchFamily="18" charset="0"/>
                </a:rPr>
                <a:t>0</a:t>
              </a:r>
              <a:r>
                <a:rPr lang="zh-CN" altLang="zh-CN" sz="1600" baseline="-25000" dirty="0">
                  <a:latin typeface="Times New Roman" panose="02020603050405020304" pitchFamily="18" charset="0"/>
                </a:rPr>
                <a:t>－</a:t>
              </a:r>
              <a:r>
                <a:rPr lang="zh-CN" altLang="zh-CN" sz="2400" dirty="0">
                  <a:latin typeface="Times New Roman" panose="02020603050405020304" pitchFamily="18" charset="0"/>
                  <a:ea typeface="仿宋_GB2312" pitchFamily="49" charset="-122"/>
                </a:rPr>
                <a:t>)</a:t>
              </a:r>
            </a:p>
          </p:txBody>
        </p:sp>
        <p:sp>
          <p:nvSpPr>
            <p:cNvPr id="33" name="Text Box 6"/>
            <p:cNvSpPr txBox="1">
              <a:spLocks noChangeArrowheads="1"/>
            </p:cNvSpPr>
            <p:nvPr/>
          </p:nvSpPr>
          <p:spPr bwMode="auto">
            <a:xfrm>
              <a:off x="-17" y="346"/>
              <a:ext cx="2036" cy="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zh-CN" sz="2400" i="1" dirty="0">
                  <a:latin typeface="Times New Roman" panose="02020603050405020304" pitchFamily="18" charset="0"/>
                </a:rPr>
                <a:t>u</a:t>
              </a:r>
              <a:r>
                <a:rPr lang="zh-CN" altLang="zh-CN" sz="2400" i="1" baseline="-25000" dirty="0">
                  <a:latin typeface="Times New Roman" panose="02020603050405020304" pitchFamily="18" charset="0"/>
                </a:rPr>
                <a:t>C</a:t>
              </a:r>
              <a:r>
                <a:rPr lang="zh-CN" altLang="zh-CN" sz="2400" baseline="-25000" dirty="0">
                  <a:latin typeface="Times New Roman" panose="02020603050405020304" pitchFamily="18" charset="0"/>
                </a:rPr>
                <a:t> </a:t>
              </a:r>
              <a:r>
                <a:rPr lang="zh-CN" altLang="zh-CN" sz="2400" dirty="0">
                  <a:latin typeface="Times New Roman" panose="02020603050405020304" pitchFamily="18" charset="0"/>
                </a:rPr>
                <a:t>(0</a:t>
              </a:r>
              <a:r>
                <a:rPr lang="zh-CN" altLang="zh-CN" sz="2400" baseline="-25000" dirty="0">
                  <a:latin typeface="Times New Roman" panose="02020603050405020304" pitchFamily="18" charset="0"/>
                </a:rPr>
                <a:t>+</a:t>
              </a:r>
              <a:r>
                <a:rPr lang="zh-CN" altLang="zh-CN" sz="2400" dirty="0">
                  <a:latin typeface="Times New Roman" panose="02020603050405020304" pitchFamily="18" charset="0"/>
                </a:rPr>
                <a:t>) = </a:t>
              </a:r>
              <a:r>
                <a:rPr lang="zh-CN" altLang="zh-CN" sz="2400" i="1" dirty="0">
                  <a:latin typeface="Times New Roman" panose="02020603050405020304" pitchFamily="18" charset="0"/>
                </a:rPr>
                <a:t>u</a:t>
              </a:r>
              <a:r>
                <a:rPr lang="zh-CN" altLang="zh-CN" sz="2400" i="1" baseline="-25000" dirty="0">
                  <a:latin typeface="Times New Roman" panose="02020603050405020304" pitchFamily="18" charset="0"/>
                </a:rPr>
                <a:t>C</a:t>
              </a:r>
              <a:r>
                <a:rPr lang="zh-CN" altLang="zh-CN" sz="2400" baseline="-25000" dirty="0">
                  <a:latin typeface="Times New Roman" panose="02020603050405020304" pitchFamily="18" charset="0"/>
                </a:rPr>
                <a:t> </a:t>
              </a:r>
              <a:r>
                <a:rPr lang="zh-CN" altLang="zh-CN" sz="2400" dirty="0">
                  <a:latin typeface="Times New Roman" panose="02020603050405020304" pitchFamily="18" charset="0"/>
                </a:rPr>
                <a:t>(0</a:t>
              </a:r>
              <a:r>
                <a:rPr lang="zh-CN" altLang="zh-CN" sz="1600" baseline="-25000" dirty="0">
                  <a:latin typeface="Times New Roman" panose="02020603050405020304" pitchFamily="18" charset="0"/>
                </a:rPr>
                <a:t>－</a:t>
              </a:r>
              <a:r>
                <a:rPr lang="zh-CN" altLang="zh-CN" sz="2400" dirty="0">
                  <a:latin typeface="Times New Roman" panose="02020603050405020304" pitchFamily="18" charset="0"/>
                </a:rPr>
                <a:t>)</a:t>
              </a:r>
            </a:p>
          </p:txBody>
        </p:sp>
      </p:grpSp>
      <p:graphicFrame>
        <p:nvGraphicFramePr>
          <p:cNvPr id="34" name="对象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0586981"/>
              </p:ext>
            </p:extLst>
          </p:nvPr>
        </p:nvGraphicFramePr>
        <p:xfrm>
          <a:off x="2699131" y="2539262"/>
          <a:ext cx="244257" cy="859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0417" imgH="710891" progId="Equation.DSMT4">
                  <p:embed/>
                </p:oleObj>
              </mc:Choice>
              <mc:Fallback>
                <p:oleObj name="Equation" r:id="rId6" imgW="190417" imgH="7108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131" y="2539262"/>
                        <a:ext cx="244257" cy="8599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 Box 5"/>
          <p:cNvSpPr txBox="1">
            <a:spLocks noChangeArrowheads="1"/>
          </p:cNvSpPr>
          <p:nvPr/>
        </p:nvSpPr>
        <p:spPr bwMode="auto">
          <a:xfrm>
            <a:off x="1231342" y="4274107"/>
            <a:ext cx="7777079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零输入响应：</a:t>
            </a:r>
            <a:r>
              <a:rPr lang="zh-CN" altLang="zh-CN" sz="2000" b="1" dirty="0">
                <a:latin typeface="仿宋_GB2312" pitchFamily="49" charset="-122"/>
                <a:ea typeface="仿宋_GB2312" pitchFamily="49" charset="-122"/>
              </a:rPr>
              <a:t>换路后外输入激励为零，仅由动态元件初始储能所产生的响应。</a:t>
            </a:r>
            <a:endParaRPr lang="en-US" altLang="zh-CN" sz="2000" b="1" dirty="0">
              <a:latin typeface="仿宋_GB2312" pitchFamily="49" charset="-122"/>
              <a:ea typeface="仿宋_GB2312" pitchFamily="49" charset="-122"/>
            </a:endParaRPr>
          </a:p>
          <a:p>
            <a:pPr marL="342900" indent="-342900" eaLnBrk="1" hangingPunct="1">
              <a:spcBef>
                <a:spcPct val="50000"/>
              </a:spcBef>
              <a:buClrTx/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零状态响应：</a:t>
            </a:r>
            <a:r>
              <a:rPr lang="zh-CN" altLang="zh-CN" sz="2000" b="1" dirty="0">
                <a:latin typeface="仿宋_GB2312" pitchFamily="49" charset="-122"/>
                <a:ea typeface="仿宋_GB2312" pitchFamily="49" charset="-122"/>
              </a:rPr>
              <a:t>动态元件初始能量为零，换路后由外加激励(独立电源)作用所产生的响应</a:t>
            </a:r>
            <a:r>
              <a:rPr lang="zh-CN" altLang="en-US" sz="2000" b="1" dirty="0">
                <a:latin typeface="仿宋_GB2312" pitchFamily="49" charset="-122"/>
                <a:ea typeface="仿宋_GB2312" pitchFamily="49" charset="-122"/>
              </a:rPr>
              <a:t>。</a:t>
            </a:r>
            <a:endParaRPr lang="en-US" altLang="zh-CN" sz="2000" b="1" dirty="0">
              <a:latin typeface="仿宋_GB2312" pitchFamily="49" charset="-122"/>
              <a:ea typeface="仿宋_GB2312" pitchFamily="49" charset="-122"/>
            </a:endParaRPr>
          </a:p>
          <a:p>
            <a:pPr marL="342900" indent="-342900" eaLnBrk="1" hangingPunct="1">
              <a:spcBef>
                <a:spcPct val="50000"/>
              </a:spcBef>
              <a:buClrTx/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全响应：</a:t>
            </a:r>
            <a:r>
              <a:rPr lang="zh-CN" altLang="zh-CN" sz="2000" b="1" dirty="0">
                <a:latin typeface="仿宋_GB2312" pitchFamily="49" charset="-122"/>
                <a:ea typeface="仿宋_GB2312" pitchFamily="49" charset="-122"/>
              </a:rPr>
              <a:t>电路的初始状态不为零，同时又有外加激励源作用时电路中产生的响应。</a:t>
            </a:r>
          </a:p>
          <a:p>
            <a:pPr marL="342900" indent="-342900" eaLnBrk="1" hangingPunct="1">
              <a:spcBef>
                <a:spcPct val="50000"/>
              </a:spcBef>
              <a:buClrTx/>
              <a:buFont typeface="Wingdings" panose="05000000000000000000" pitchFamily="2" charset="2"/>
              <a:buChar char="n"/>
            </a:pPr>
            <a:endParaRPr lang="zh-CN" altLang="zh-CN" sz="2000" b="1" dirty="0">
              <a:latin typeface="仿宋_GB2312" pitchFamily="49" charset="-122"/>
              <a:ea typeface="仿宋_GB2312" pitchFamily="49" charset="-122"/>
            </a:endParaRPr>
          </a:p>
          <a:p>
            <a:pPr marL="342900" indent="-342900" eaLnBrk="1" hangingPunct="1">
              <a:spcBef>
                <a:spcPct val="50000"/>
              </a:spcBef>
              <a:buClrTx/>
              <a:buFont typeface="Wingdings" panose="05000000000000000000" pitchFamily="2" charset="2"/>
              <a:buChar char="n"/>
            </a:pPr>
            <a:endParaRPr lang="zh-CN" altLang="zh-CN" sz="2000" b="1" dirty="0">
              <a:solidFill>
                <a:srgbClr val="0000FF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5370" y="3824175"/>
            <a:ext cx="8112125" cy="424155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623888">
              <a:lnSpc>
                <a:spcPct val="125000"/>
              </a:lnSpc>
              <a:defRPr/>
            </a:pPr>
            <a:r>
              <a:rPr lang="en-US" altLang="zh-CN" sz="2000" b="1" dirty="0">
                <a:latin typeface="+mn-ea"/>
                <a:cs typeface="Times New Roman" panose="02020603050405020304" pitchFamily="18" charset="0"/>
              </a:rPr>
              <a:t>4. 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一阶电路</a:t>
            </a:r>
            <a:endParaRPr lang="en-US" altLang="zh-CN" sz="2000" b="1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0695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436563" y="706438"/>
            <a:ext cx="4248150" cy="5238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zh-CN" altLang="zh-CN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电容元件</a:t>
            </a:r>
            <a:r>
              <a:rPr lang="zh-CN" altLang="en-US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的伏安关系</a:t>
            </a:r>
            <a:endParaRPr lang="zh-CN" altLang="zh-CN" sz="2800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5187950" y="2281238"/>
          <a:ext cx="2555875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890159" imgH="394213" progId="Equation.3">
                  <p:embed/>
                </p:oleObj>
              </mc:Choice>
              <mc:Fallback>
                <p:oleObj r:id="rId4" imgW="890159" imgH="3942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7950" y="2281238"/>
                        <a:ext cx="2555875" cy="1127125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FFCC99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AutoShape 19"/>
          <p:cNvSpPr>
            <a:spLocks noChangeArrowheads="1"/>
          </p:cNvSpPr>
          <p:nvPr/>
        </p:nvSpPr>
        <p:spPr bwMode="auto">
          <a:xfrm>
            <a:off x="358775" y="2814638"/>
            <a:ext cx="1873250" cy="793750"/>
          </a:xfrm>
          <a:prstGeom prst="wedgeRectCallout">
            <a:avLst>
              <a:gd name="adj1" fmla="val 33606"/>
              <a:gd name="adj2" fmla="val -90569"/>
            </a:avLst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zh-CN" sz="2400" b="1" i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u、i </a:t>
            </a:r>
            <a:r>
              <a:rPr lang="zh-CN" altLang="zh-CN" sz="2400" b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取关联参考方向</a:t>
            </a:r>
          </a:p>
        </p:txBody>
      </p:sp>
      <p:sp>
        <p:nvSpPr>
          <p:cNvPr id="23" name="AutoShape 20" descr="羊皮纸"/>
          <p:cNvSpPr>
            <a:spLocks noChangeArrowheads="1"/>
          </p:cNvSpPr>
          <p:nvPr/>
        </p:nvSpPr>
        <p:spPr bwMode="auto">
          <a:xfrm>
            <a:off x="5926138" y="968375"/>
            <a:ext cx="2447925" cy="936625"/>
          </a:xfrm>
          <a:prstGeom prst="wedgeRoundRectCallout">
            <a:avLst>
              <a:gd name="adj1" fmla="val -37551"/>
              <a:gd name="adj2" fmla="val 102542"/>
              <a:gd name="adj3" fmla="val 16667"/>
            </a:avLst>
          </a:prstGeom>
          <a:blipFill dpi="0" rotWithShape="1">
            <a:blip r:embed="rId6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zh-CN" sz="2400" b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电容元件VCR的微分关系</a:t>
            </a:r>
          </a:p>
        </p:txBody>
      </p: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2484438" y="3124200"/>
            <a:ext cx="1295400" cy="51911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lang="zh-CN" altLang="zh-CN" sz="2800" b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表明：</a:t>
            </a:r>
          </a:p>
        </p:txBody>
      </p:sp>
      <p:sp>
        <p:nvSpPr>
          <p:cNvPr id="25" name="Rectangle 22"/>
          <p:cNvSpPr>
            <a:spLocks noChangeArrowheads="1"/>
          </p:cNvSpPr>
          <p:nvPr/>
        </p:nvSpPr>
        <p:spPr bwMode="auto">
          <a:xfrm>
            <a:off x="684213" y="3713163"/>
            <a:ext cx="7704137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(1) </a:t>
            </a:r>
            <a:r>
              <a:rPr lang="zh-CN" altLang="zh-CN" sz="24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的大小取决于</a:t>
            </a:r>
            <a:r>
              <a:rPr lang="zh-CN" altLang="zh-CN" sz="24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u</a:t>
            </a:r>
            <a:r>
              <a:rPr lang="zh-CN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的变化率，与</a:t>
            </a:r>
            <a:r>
              <a:rPr lang="zh-CN" altLang="zh-CN" sz="24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u</a:t>
            </a:r>
            <a:r>
              <a:rPr lang="zh-CN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的大小无关，电容是动态元件；</a:t>
            </a:r>
          </a:p>
        </p:txBody>
      </p:sp>
      <p:sp>
        <p:nvSpPr>
          <p:cNvPr id="26" name="Rectangle 23"/>
          <p:cNvSpPr>
            <a:spLocks noChangeArrowheads="1"/>
          </p:cNvSpPr>
          <p:nvPr/>
        </p:nvSpPr>
        <p:spPr bwMode="auto">
          <a:xfrm>
            <a:off x="684213" y="4649788"/>
            <a:ext cx="7621587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(2)当</a:t>
            </a:r>
            <a:r>
              <a:rPr lang="zh-CN" altLang="zh-CN" sz="24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u</a:t>
            </a:r>
            <a:r>
              <a:rPr lang="zh-CN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为常数(直流)时，</a:t>
            </a:r>
            <a:r>
              <a:rPr lang="zh-CN" altLang="zh-CN" sz="24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 </a:t>
            </a:r>
            <a:r>
              <a:rPr lang="zh-CN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=0。电容相当于开路，电容有隔断直流作用；</a:t>
            </a:r>
            <a:endParaRPr lang="zh-CN" altLang="zh-CN" sz="2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7" name="Text Box 24"/>
          <p:cNvSpPr txBox="1">
            <a:spLocks noChangeArrowheads="1"/>
          </p:cNvSpPr>
          <p:nvPr/>
        </p:nvSpPr>
        <p:spPr bwMode="auto">
          <a:xfrm>
            <a:off x="684213" y="5518150"/>
            <a:ext cx="79216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AutoNum type="arabicParenBoth" startAt="3"/>
            </a:pPr>
            <a:r>
              <a:rPr lang="zh-CN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实际电路中通过电容的电流</a:t>
            </a:r>
            <a:r>
              <a:rPr lang="zh-CN" altLang="zh-CN" sz="24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i</a:t>
            </a:r>
            <a:r>
              <a:rPr lang="zh-CN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为有限值，则电容电压</a:t>
            </a:r>
            <a:r>
              <a:rPr lang="zh-CN" altLang="zh-CN" sz="24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zh-CN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不能跃变，必定是时间的连续函数.</a:t>
            </a:r>
          </a:p>
        </p:txBody>
      </p:sp>
      <p:grpSp>
        <p:nvGrpSpPr>
          <p:cNvPr id="6156" name="组合 1"/>
          <p:cNvGrpSpPr>
            <a:grpSpLocks/>
          </p:cNvGrpSpPr>
          <p:nvPr/>
        </p:nvGrpSpPr>
        <p:grpSpPr bwMode="auto">
          <a:xfrm>
            <a:off x="1122363" y="1476375"/>
            <a:ext cx="3219450" cy="1527175"/>
            <a:chOff x="1043300" y="1207681"/>
            <a:chExt cx="3219800" cy="1527175"/>
          </a:xfrm>
        </p:grpSpPr>
        <p:grpSp>
          <p:nvGrpSpPr>
            <p:cNvPr id="6157" name="Group 3"/>
            <p:cNvGrpSpPr>
              <a:grpSpLocks/>
            </p:cNvGrpSpPr>
            <p:nvPr/>
          </p:nvGrpSpPr>
          <p:grpSpPr bwMode="auto">
            <a:xfrm>
              <a:off x="1043300" y="1207681"/>
              <a:ext cx="3168650" cy="1527175"/>
              <a:chOff x="0" y="273"/>
              <a:chExt cx="1996" cy="962"/>
            </a:xfrm>
          </p:grpSpPr>
          <p:grpSp>
            <p:nvGrpSpPr>
              <p:cNvPr id="6160" name="Group 4"/>
              <p:cNvGrpSpPr>
                <a:grpSpLocks/>
              </p:cNvGrpSpPr>
              <p:nvPr/>
            </p:nvGrpSpPr>
            <p:grpSpPr bwMode="auto">
              <a:xfrm>
                <a:off x="181" y="273"/>
                <a:ext cx="1737" cy="613"/>
                <a:chOff x="91" y="273"/>
                <a:chExt cx="1737" cy="613"/>
              </a:xfrm>
            </p:grpSpPr>
            <p:sp>
              <p:nvSpPr>
                <p:cNvPr id="6166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1029" y="273"/>
                  <a:ext cx="293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zh-CN" altLang="zh-CN" sz="2400" b="1" i="1">
                      <a:latin typeface="Times New Roman" panose="02020603050405020304" pitchFamily="18" charset="0"/>
                      <a:sym typeface="Symbol" panose="05050102010706020507" pitchFamily="18" charset="2"/>
                    </a:rPr>
                    <a:t>C</a:t>
                  </a:r>
                  <a:endParaRPr lang="zh-CN" altLang="zh-CN" sz="2400" b="1">
                    <a:latin typeface="Times New Roman" panose="02020603050405020304" pitchFamily="18" charset="0"/>
                    <a:ea typeface="仿宋_GB2312" pitchFamily="49" charset="-122"/>
                    <a:sym typeface="Symbol" panose="05050102010706020507" pitchFamily="18" charset="2"/>
                  </a:endParaRPr>
                </a:p>
              </p:txBody>
            </p:sp>
            <p:sp>
              <p:nvSpPr>
                <p:cNvPr id="6167" name="Line 6"/>
                <p:cNvSpPr>
                  <a:spLocks noChangeShapeType="1"/>
                </p:cNvSpPr>
                <p:nvPr/>
              </p:nvSpPr>
              <p:spPr bwMode="auto">
                <a:xfrm flipH="1" flipV="1">
                  <a:off x="91" y="624"/>
                  <a:ext cx="773" cy="0"/>
                </a:xfrm>
                <a:prstGeom prst="line">
                  <a:avLst/>
                </a:prstGeom>
                <a:noFill/>
                <a:ln w="44450" cap="sq">
                  <a:solidFill>
                    <a:srgbClr val="FF99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168" name="Line 7"/>
                <p:cNvSpPr>
                  <a:spLocks noChangeShapeType="1"/>
                </p:cNvSpPr>
                <p:nvPr/>
              </p:nvSpPr>
              <p:spPr bwMode="auto">
                <a:xfrm>
                  <a:off x="1008" y="624"/>
                  <a:ext cx="820" cy="0"/>
                </a:xfrm>
                <a:prstGeom prst="line">
                  <a:avLst/>
                </a:prstGeom>
                <a:noFill/>
                <a:ln w="44450" cap="sq">
                  <a:solidFill>
                    <a:srgbClr val="FF99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6169" name="Group 10"/>
                <p:cNvGrpSpPr>
                  <a:grpSpLocks/>
                </p:cNvGrpSpPr>
                <p:nvPr/>
              </p:nvGrpSpPr>
              <p:grpSpPr bwMode="auto">
                <a:xfrm>
                  <a:off x="864" y="347"/>
                  <a:ext cx="144" cy="539"/>
                  <a:chOff x="0" y="0"/>
                  <a:chExt cx="211" cy="576"/>
                </a:xfrm>
              </p:grpSpPr>
              <p:sp>
                <p:nvSpPr>
                  <p:cNvPr id="6170" name="Line 11"/>
                  <p:cNvSpPr>
                    <a:spLocks noChangeShapeType="1"/>
                  </p:cNvSpPr>
                  <p:nvPr/>
                </p:nvSpPr>
                <p:spPr bwMode="auto">
                  <a:xfrm>
                    <a:off x="0" y="0"/>
                    <a:ext cx="0" cy="576"/>
                  </a:xfrm>
                  <a:prstGeom prst="line">
                    <a:avLst/>
                  </a:prstGeom>
                  <a:noFill/>
                  <a:ln w="50800">
                    <a:solidFill>
                      <a:srgbClr val="FF99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171" name="Line 12"/>
                  <p:cNvSpPr>
                    <a:spLocks noChangeShapeType="1"/>
                  </p:cNvSpPr>
                  <p:nvPr/>
                </p:nvSpPr>
                <p:spPr bwMode="auto">
                  <a:xfrm>
                    <a:off x="211" y="0"/>
                    <a:ext cx="0" cy="576"/>
                  </a:xfrm>
                  <a:prstGeom prst="line">
                    <a:avLst/>
                  </a:prstGeom>
                  <a:noFill/>
                  <a:ln w="50800">
                    <a:solidFill>
                      <a:srgbClr val="FF99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6161" name="Text Box 13"/>
              <p:cNvSpPr txBox="1">
                <a:spLocks noChangeArrowheads="1"/>
              </p:cNvSpPr>
              <p:nvPr/>
            </p:nvSpPr>
            <p:spPr bwMode="auto">
              <a:xfrm>
                <a:off x="0" y="726"/>
                <a:ext cx="363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zh-CN" altLang="zh-CN" sz="3200" b="1">
                    <a:latin typeface="Times New Roman" panose="02020603050405020304" pitchFamily="18" charset="0"/>
                    <a:ea typeface="仿宋_GB2312" pitchFamily="49" charset="-122"/>
                    <a:sym typeface="Symbol" panose="05050102010706020507" pitchFamily="18" charset="2"/>
                  </a:rPr>
                  <a:t>＋</a:t>
                </a:r>
                <a:endParaRPr lang="zh-CN" altLang="zh-CN" sz="2400" b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6162" name="Text Box 14"/>
              <p:cNvSpPr txBox="1">
                <a:spLocks noChangeArrowheads="1"/>
              </p:cNvSpPr>
              <p:nvPr/>
            </p:nvSpPr>
            <p:spPr bwMode="auto">
              <a:xfrm>
                <a:off x="1633" y="726"/>
                <a:ext cx="363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zh-CN" altLang="zh-CN" sz="3200" b="1">
                    <a:latin typeface="Times New Roman" panose="02020603050405020304" pitchFamily="18" charset="0"/>
                    <a:ea typeface="仿宋_GB2312" pitchFamily="49" charset="-122"/>
                    <a:sym typeface="Symbol" panose="05050102010706020507" pitchFamily="18" charset="2"/>
                  </a:rPr>
                  <a:t>－</a:t>
                </a:r>
                <a:endParaRPr lang="zh-CN" altLang="zh-CN" sz="2400" b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6163" name="Text Box 15"/>
              <p:cNvSpPr txBox="1">
                <a:spLocks noChangeArrowheads="1"/>
              </p:cNvSpPr>
              <p:nvPr/>
            </p:nvSpPr>
            <p:spPr bwMode="auto">
              <a:xfrm>
                <a:off x="816" y="908"/>
                <a:ext cx="362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zh-CN" altLang="zh-CN" sz="2800" b="1" i="1">
                    <a:latin typeface="Times New Roman" panose="02020603050405020304" pitchFamily="18" charset="0"/>
                    <a:ea typeface="仿宋_GB2312" pitchFamily="49" charset="-122"/>
                    <a:sym typeface="Symbol" panose="05050102010706020507" pitchFamily="18" charset="2"/>
                  </a:rPr>
                  <a:t>u</a:t>
                </a:r>
                <a:endParaRPr lang="zh-CN" altLang="zh-CN" sz="2400" b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6164" name="AutoShape 16"/>
              <p:cNvSpPr>
                <a:spLocks noChangeArrowheads="1"/>
              </p:cNvSpPr>
              <p:nvPr/>
            </p:nvSpPr>
            <p:spPr bwMode="auto">
              <a:xfrm>
                <a:off x="181" y="499"/>
                <a:ext cx="470" cy="45"/>
              </a:xfrm>
              <a:prstGeom prst="rightArrow">
                <a:avLst>
                  <a:gd name="adj1" fmla="val 50000"/>
                  <a:gd name="adj2" fmla="val 149462"/>
                </a:avLst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165" name="Text Box 17"/>
              <p:cNvSpPr txBox="1">
                <a:spLocks noChangeArrowheads="1"/>
              </p:cNvSpPr>
              <p:nvPr/>
            </p:nvSpPr>
            <p:spPr bwMode="auto">
              <a:xfrm>
                <a:off x="544" y="318"/>
                <a:ext cx="362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zh-CN" altLang="zh-CN" sz="2800" b="1" i="1">
                    <a:latin typeface="Times New Roman" panose="02020603050405020304" pitchFamily="18" charset="0"/>
                    <a:ea typeface="仿宋_GB2312" pitchFamily="49" charset="-122"/>
                    <a:sym typeface="Symbol" panose="05050102010706020507" pitchFamily="18" charset="2"/>
                  </a:rPr>
                  <a:t>i</a:t>
                </a:r>
                <a:endParaRPr lang="zh-CN" altLang="zh-CN" sz="2400" b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endParaRPr>
              </a:p>
            </p:txBody>
          </p:sp>
        </p:grpSp>
        <p:sp>
          <p:nvSpPr>
            <p:cNvPr id="6158" name="Oval 8"/>
            <p:cNvSpPr>
              <a:spLocks noChangeArrowheads="1"/>
            </p:cNvSpPr>
            <p:nvPr/>
          </p:nvSpPr>
          <p:spPr bwMode="auto">
            <a:xfrm>
              <a:off x="1216687" y="1725770"/>
              <a:ext cx="144463" cy="144463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6159" name="Oval 9"/>
            <p:cNvSpPr>
              <a:spLocks noChangeArrowheads="1"/>
            </p:cNvSpPr>
            <p:nvPr/>
          </p:nvSpPr>
          <p:spPr bwMode="auto">
            <a:xfrm>
              <a:off x="4118637" y="1725770"/>
              <a:ext cx="144463" cy="144463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10487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35370" y="921709"/>
            <a:ext cx="8112125" cy="424155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623888">
              <a:lnSpc>
                <a:spcPct val="125000"/>
              </a:lnSpc>
              <a:defRPr/>
            </a:pP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5. 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三要素法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0" name="矩形 3"/>
          <p:cNvSpPr>
            <a:spLocks noChangeArrowheads="1"/>
          </p:cNvSpPr>
          <p:nvPr/>
        </p:nvSpPr>
        <p:spPr bwMode="auto">
          <a:xfrm>
            <a:off x="268445" y="188550"/>
            <a:ext cx="192579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本章小结</a:t>
            </a:r>
            <a:endParaRPr lang="zh-CN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564460"/>
              </p:ext>
            </p:extLst>
          </p:nvPr>
        </p:nvGraphicFramePr>
        <p:xfrm>
          <a:off x="1619590" y="1133786"/>
          <a:ext cx="5113338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94465" imgH="330250" progId="Equation.DSMT4">
                  <p:embed/>
                </p:oleObj>
              </mc:Choice>
              <mc:Fallback>
                <p:oleObj name="Equation" r:id="rId2" imgW="1994465" imgH="33025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590" y="1133786"/>
                        <a:ext cx="5113338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755471" y="2209463"/>
            <a:ext cx="8209140" cy="3554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确定初始值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</a:t>
            </a:r>
            <a:r>
              <a: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zh-CN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5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确定稳态值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(∞)</a:t>
            </a:r>
            <a:endParaRPr lang="zh-CN" altLang="zh-CN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5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作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=∞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电路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直流稳态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开路，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短路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），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(∞)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eaLnBrk="1" hangingPunct="1">
              <a:lnSpc>
                <a:spcPct val="125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求时间常数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endParaRPr lang="zh-CN" altLang="zh-CN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0238" indent="-342900" eaLnBrk="1" hangingPunct="1">
              <a:lnSpc>
                <a:spcPct val="125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n"/>
            </a:pP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RC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电路中，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C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0238" indent="-342900" eaLnBrk="1" hangingPunct="1">
              <a:lnSpc>
                <a:spcPct val="125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n"/>
            </a:pP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RL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电路中，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0238" indent="-342900" eaLnBrk="1" hangingPunct="1">
              <a:lnSpc>
                <a:spcPct val="125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n"/>
            </a:pP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是将电路中所有独立源除去后，从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两端看进去的等效电阻。</a:t>
            </a:r>
          </a:p>
          <a:p>
            <a:pPr eaLnBrk="1" hangingPunct="1">
              <a:lnSpc>
                <a:spcPct val="125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三要素公式</a:t>
            </a:r>
            <a:r>
              <a:rPr lang="zh-CN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写出电路中电压或电流的响应表达式。</a:t>
            </a:r>
          </a:p>
        </p:txBody>
      </p:sp>
    </p:spTree>
    <p:extLst>
      <p:ext uri="{BB962C8B-B14F-4D97-AF65-F5344CB8AC3E}">
        <p14:creationId xmlns:p14="http://schemas.microsoft.com/office/powerpoint/2010/main" val="31301920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75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0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3"/>
          <p:cNvSpPr>
            <a:spLocks noChangeArrowheads="1"/>
          </p:cNvSpPr>
          <p:nvPr/>
        </p:nvSpPr>
        <p:spPr bwMode="auto">
          <a:xfrm>
            <a:off x="268445" y="188550"/>
            <a:ext cx="495164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补充 二阶动态电路分析</a:t>
            </a:r>
            <a:endParaRPr lang="zh-CN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6740"/>
            <a:ext cx="9144000" cy="4851000"/>
          </a:xfrm>
          <a:prstGeom prst="rect">
            <a:avLst/>
          </a:prstGeom>
        </p:spPr>
      </p:pic>
      <p:sp>
        <p:nvSpPr>
          <p:cNvPr id="7" name="矩形 3"/>
          <p:cNvSpPr>
            <a:spLocks noChangeArrowheads="1"/>
          </p:cNvSpPr>
          <p:nvPr/>
        </p:nvSpPr>
        <p:spPr bwMode="auto">
          <a:xfrm>
            <a:off x="268445" y="872645"/>
            <a:ext cx="4951645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1. RLC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串联电路的零输入响应</a:t>
            </a:r>
            <a:endParaRPr lang="zh-CN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35567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3"/>
          <p:cNvSpPr>
            <a:spLocks noChangeArrowheads="1"/>
          </p:cNvSpPr>
          <p:nvPr/>
        </p:nvSpPr>
        <p:spPr bwMode="auto">
          <a:xfrm>
            <a:off x="268445" y="188550"/>
            <a:ext cx="495164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补充 二阶动态电路分析</a:t>
            </a:r>
            <a:endParaRPr lang="zh-CN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3"/>
          <p:cNvSpPr>
            <a:spLocks noChangeArrowheads="1"/>
          </p:cNvSpPr>
          <p:nvPr/>
        </p:nvSpPr>
        <p:spPr bwMode="auto">
          <a:xfrm>
            <a:off x="268445" y="872645"/>
            <a:ext cx="4951645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1. RLC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串联电路的零输入响应</a:t>
            </a:r>
            <a:endParaRPr lang="zh-CN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80" y="1371905"/>
            <a:ext cx="8875555" cy="543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0587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3"/>
          <p:cNvSpPr>
            <a:spLocks noChangeArrowheads="1"/>
          </p:cNvSpPr>
          <p:nvPr/>
        </p:nvSpPr>
        <p:spPr bwMode="auto">
          <a:xfrm>
            <a:off x="268445" y="188550"/>
            <a:ext cx="495164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补充 二阶动态电路分析</a:t>
            </a:r>
            <a:endParaRPr lang="zh-CN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3"/>
          <p:cNvSpPr>
            <a:spLocks noChangeArrowheads="1"/>
          </p:cNvSpPr>
          <p:nvPr/>
        </p:nvSpPr>
        <p:spPr bwMode="auto">
          <a:xfrm>
            <a:off x="268445" y="872645"/>
            <a:ext cx="4951645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1. RLC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串联电路的零输入响应</a:t>
            </a:r>
            <a:endParaRPr lang="zh-CN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8" y="1395865"/>
            <a:ext cx="8919152" cy="520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83107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3"/>
          <p:cNvSpPr>
            <a:spLocks noChangeArrowheads="1"/>
          </p:cNvSpPr>
          <p:nvPr/>
        </p:nvSpPr>
        <p:spPr bwMode="auto">
          <a:xfrm>
            <a:off x="268445" y="188550"/>
            <a:ext cx="495164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补充 二阶动态电路分析</a:t>
            </a:r>
            <a:endParaRPr lang="zh-CN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3"/>
          <p:cNvSpPr>
            <a:spLocks noChangeArrowheads="1"/>
          </p:cNvSpPr>
          <p:nvPr/>
        </p:nvSpPr>
        <p:spPr bwMode="auto">
          <a:xfrm>
            <a:off x="268445" y="872645"/>
            <a:ext cx="4951645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1. RLC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串联电路的零输入响应</a:t>
            </a:r>
            <a:endParaRPr lang="zh-CN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30" y="1371905"/>
            <a:ext cx="7812450" cy="505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95630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069181" y="3142456"/>
            <a:ext cx="7162800" cy="19399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0000"/>
              </a:lnSpc>
              <a:buClrTx/>
              <a:buFontTx/>
              <a:buNone/>
            </a:pPr>
            <a:r>
              <a:rPr lang="zh-CN" altLang="zh-CN" sz="2400" b="1" dirty="0">
                <a:latin typeface="Times New Roman" panose="02020603050405020304" pitchFamily="18" charset="0"/>
                <a:sym typeface="Symbol" panose="05050102010706020507" pitchFamily="18" charset="2"/>
              </a:rPr>
              <a:t>（1）当 </a:t>
            </a:r>
            <a:r>
              <a:rPr lang="zh-CN" altLang="zh-CN" sz="24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zh-CN" altLang="zh-CN" sz="2400" b="1" dirty="0">
                <a:latin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zh-CN" altLang="zh-CN" sz="24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zh-CN" altLang="zh-CN" sz="2400" b="1" dirty="0">
                <a:latin typeface="Times New Roman" panose="02020603050405020304" pitchFamily="18" charset="0"/>
                <a:sym typeface="Symbol" panose="05050102010706020507" pitchFamily="18" charset="2"/>
              </a:rPr>
              <a:t>为非关联方向时，上述微分和积分表达式前要冠以负号</a:t>
            </a:r>
            <a:r>
              <a:rPr lang="zh-CN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;</a:t>
            </a:r>
          </a:p>
          <a:p>
            <a:pPr algn="just">
              <a:lnSpc>
                <a:spcPct val="120000"/>
              </a:lnSpc>
              <a:buClrTx/>
              <a:buFontTx/>
              <a:buNone/>
            </a:pPr>
            <a:r>
              <a:rPr lang="zh-CN" altLang="zh-CN" sz="2400" b="1" dirty="0">
                <a:latin typeface="Times New Roman" panose="02020603050405020304" pitchFamily="18" charset="0"/>
                <a:sym typeface="Symbol" panose="05050102010706020507" pitchFamily="18" charset="2"/>
              </a:rPr>
              <a:t>（2）上式中</a:t>
            </a:r>
            <a:r>
              <a:rPr lang="zh-CN" altLang="zh-CN" sz="24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zh-CN" altLang="zh-CN" sz="2400" b="1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400" b="1" dirty="0">
                <a:latin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zh-CN" altLang="zh-CN" sz="2400" b="1" dirty="0">
                <a:latin typeface="Times New Roman" panose="02020603050405020304" pitchFamily="18" charset="0"/>
                <a:sym typeface="Symbol" panose="05050102010706020507" pitchFamily="18" charset="2"/>
              </a:rPr>
              <a:t>)称为电容电压的初始值，它反映电容初始时刻的储能状况，也称为初始状态。</a:t>
            </a:r>
          </a:p>
        </p:txBody>
      </p:sp>
      <p:sp>
        <p:nvSpPr>
          <p:cNvPr id="7" name="AutoShape 7" descr="羊皮纸"/>
          <p:cNvSpPr>
            <a:spLocks noChangeArrowheads="1"/>
          </p:cNvSpPr>
          <p:nvPr/>
        </p:nvSpPr>
        <p:spPr bwMode="auto">
          <a:xfrm>
            <a:off x="5929313" y="1930400"/>
            <a:ext cx="2376487" cy="1081088"/>
          </a:xfrm>
          <a:prstGeom prst="wedgeRoundRectCallout">
            <a:avLst>
              <a:gd name="adj1" fmla="val -72315"/>
              <a:gd name="adj2" fmla="val -62852"/>
              <a:gd name="adj3" fmla="val 16667"/>
            </a:avLst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电容元件VCR的积分关系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250825" y="3142456"/>
            <a:ext cx="720725" cy="51911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zh-CN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注</a:t>
            </a:r>
          </a:p>
        </p:txBody>
      </p:sp>
      <p:sp>
        <p:nvSpPr>
          <p:cNvPr id="717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/>
          </a:p>
        </p:txBody>
      </p:sp>
      <p:graphicFrame>
        <p:nvGraphicFramePr>
          <p:cNvPr id="7178" name="对象 2"/>
          <p:cNvGraphicFramePr>
            <a:graphicFrameLocks noChangeAspect="1"/>
          </p:cNvGraphicFramePr>
          <p:nvPr/>
        </p:nvGraphicFramePr>
        <p:xfrm>
          <a:off x="638175" y="981075"/>
          <a:ext cx="8024813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809880" imgH="393480" progId="Equation.DSMT4">
                  <p:embed/>
                </p:oleObj>
              </mc:Choice>
              <mc:Fallback>
                <p:oleObj name="Equation" r:id="rId5" imgW="3809880" imgH="39348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175" y="981075"/>
                        <a:ext cx="8024813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467430" y="5373270"/>
            <a:ext cx="7866945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A3A3A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电容在</a:t>
            </a:r>
            <a:r>
              <a:rPr lang="en-US" altLang="zh-CN" sz="2400" b="1" i="1" dirty="0">
                <a:solidFill>
                  <a:srgbClr val="3A3A3A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zh-CN" altLang="en-US" sz="2400" b="1" dirty="0">
                <a:solidFill>
                  <a:srgbClr val="3A3A3A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时刻的电压与</a:t>
            </a:r>
            <a:r>
              <a:rPr lang="en-US" altLang="zh-CN" sz="2400" b="1" dirty="0">
                <a:solidFill>
                  <a:srgbClr val="3A3A3A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-∞</a:t>
            </a:r>
            <a:r>
              <a:rPr lang="zh-CN" altLang="en-US" sz="2400" b="1" dirty="0">
                <a:solidFill>
                  <a:srgbClr val="3A3A3A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到</a:t>
            </a:r>
            <a:r>
              <a:rPr lang="en-US" altLang="zh-CN" sz="2400" b="1" i="1" dirty="0">
                <a:solidFill>
                  <a:srgbClr val="3A3A3A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zh-CN" altLang="en-US" sz="2400" b="1" dirty="0">
                <a:solidFill>
                  <a:srgbClr val="3A3A3A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这</a:t>
            </a:r>
            <a:r>
              <a:rPr lang="zh-CN" altLang="en-US" sz="2400" b="1" dirty="0">
                <a:solidFill>
                  <a:srgbClr val="676767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en-US" sz="2400" b="1" dirty="0">
                <a:solidFill>
                  <a:srgbClr val="3A3A3A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时段内所有的电流都有关，可见电容电压具有</a:t>
            </a:r>
            <a:r>
              <a:rPr lang="en-US" altLang="zh-CN" sz="2400" b="1" dirty="0">
                <a:solidFill>
                  <a:srgbClr val="3A3A3A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en-US" sz="2400" b="1" dirty="0">
                <a:solidFill>
                  <a:srgbClr val="3A3A3A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记忆</a:t>
            </a:r>
            <a:r>
              <a:rPr lang="en-US" altLang="zh-CN" sz="2400" b="1" dirty="0">
                <a:solidFill>
                  <a:srgbClr val="3A3A3A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400" b="1" dirty="0">
                <a:solidFill>
                  <a:srgbClr val="3A3A3A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电容电流的作用，因此电容是一种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记忆元件。</a:t>
            </a:r>
          </a:p>
        </p:txBody>
      </p:sp>
      <p:sp>
        <p:nvSpPr>
          <p:cNvPr id="3" name="矩形 2"/>
          <p:cNvSpPr/>
          <p:nvPr/>
        </p:nvSpPr>
        <p:spPr>
          <a:xfrm>
            <a:off x="3131800" y="981075"/>
            <a:ext cx="1512210" cy="823913"/>
          </a:xfrm>
          <a:prstGeom prst="rect">
            <a:avLst/>
          </a:prstGeom>
          <a:solidFill>
            <a:srgbClr val="FF0000">
              <a:alpha val="1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444260" y="981075"/>
            <a:ext cx="672658" cy="823913"/>
          </a:xfrm>
          <a:prstGeom prst="rect">
            <a:avLst/>
          </a:prstGeom>
          <a:solidFill>
            <a:srgbClr val="FF0000">
              <a:alpha val="1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9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7" grpId="0" animBg="1" autoUpdateAnimBg="0"/>
      <p:bldP spid="9" grpId="0" animBg="1" autoUpdateAnimBg="0"/>
      <p:bldP spid="2" grpId="0" animBg="1"/>
      <p:bldP spid="3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3" descr="0066">
            <a:hlinkClick r:id="" action="ppaction://hlinkshowjump?jump=nextslide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14" descr="0063">
            <a:hlinkClick r:id="" action="ppaction://hlinkshowjump?jump=previousslide" highlightClick="1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685800" y="2354263"/>
            <a:ext cx="7918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AutoNum type="arabicParenBoth"/>
            </a:pPr>
            <a:r>
              <a:rPr lang="zh-CN" altLang="zh-CN" sz="2400" b="1">
                <a:latin typeface="楷体_GB2312" pitchFamily="49" charset="-122"/>
                <a:ea typeface="楷体_GB2312" pitchFamily="49" charset="-122"/>
              </a:rPr>
              <a:t>当</a:t>
            </a:r>
            <a:r>
              <a:rPr lang="zh-CN" altLang="zh-CN" sz="2400" b="1" i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p&gt;</a:t>
            </a:r>
            <a:r>
              <a:rPr lang="zh-CN" altLang="zh-CN" sz="2400" b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0</a:t>
            </a:r>
            <a:r>
              <a:rPr lang="zh-CN" altLang="zh-CN" sz="24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时, 电容吸收功率，</a:t>
            </a:r>
            <a:r>
              <a:rPr lang="zh-CN" altLang="zh-CN" sz="2400" b="1">
                <a:latin typeface="楷体_GB2312" pitchFamily="49" charset="-122"/>
                <a:ea typeface="楷体_GB2312" pitchFamily="49" charset="-122"/>
              </a:rPr>
              <a:t>电容充电，电场能量增加</a:t>
            </a:r>
            <a:r>
              <a:rPr lang="zh-CN" altLang="zh-CN" sz="24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。</a:t>
            </a:r>
            <a:endParaRPr lang="zh-CN" altLang="zh-CN" sz="2400" b="1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684213" y="3021013"/>
            <a:ext cx="79930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AutoNum type="arabicParenBoth" startAt="2"/>
            </a:pPr>
            <a:r>
              <a:rPr lang="zh-CN" altLang="zh-CN" sz="2400" b="1">
                <a:latin typeface="楷体_GB2312" pitchFamily="49" charset="-122"/>
                <a:ea typeface="楷体_GB2312" pitchFamily="49" charset="-122"/>
              </a:rPr>
              <a:t>当</a:t>
            </a:r>
            <a:r>
              <a:rPr lang="zh-CN" altLang="zh-CN" sz="2400" b="1" i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p&lt;</a:t>
            </a:r>
            <a:r>
              <a:rPr lang="zh-CN" altLang="zh-CN" sz="2400" b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0</a:t>
            </a:r>
            <a:r>
              <a:rPr lang="zh-CN" altLang="zh-CN" sz="24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时, 电容发出功率，</a:t>
            </a:r>
            <a:r>
              <a:rPr lang="zh-CN" altLang="zh-CN" sz="2400" b="1">
                <a:latin typeface="楷体_GB2312" pitchFamily="49" charset="-122"/>
                <a:ea typeface="楷体_GB2312" pitchFamily="49" charset="-122"/>
              </a:rPr>
              <a:t>电容放电，电场能量减少</a:t>
            </a:r>
            <a:r>
              <a:rPr lang="zh-CN" altLang="zh-CN" sz="24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。</a:t>
            </a:r>
            <a:endParaRPr lang="zh-CN" altLang="zh-CN" sz="2400" b="1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612775" y="1512888"/>
            <a:ext cx="2016125" cy="461962"/>
          </a:xfrm>
          <a:prstGeom prst="rect">
            <a:avLst/>
          </a:prstGeom>
          <a:noFill/>
          <a:ln w="38100">
            <a:solidFill>
              <a:srgbClr val="00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Font typeface="Wingdings" panose="05000000000000000000" pitchFamily="2" charset="2"/>
              <a:buChar char="l"/>
            </a:pPr>
            <a:r>
              <a:rPr lang="zh-CN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  吸收功率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466725" y="3789363"/>
            <a:ext cx="1152525" cy="51911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lang="zh-CN" altLang="zh-CN" sz="2800" b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表明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466725" y="4508500"/>
            <a:ext cx="820896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zh-CN" sz="2400" b="1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    电容能在一段时间内吸收外部供给的能量转化为电场能量储存起来，在另一段时间内又把能量释放回电路，因此电容元件是</a:t>
            </a:r>
            <a:r>
              <a:rPr lang="zh-CN" altLang="zh-CN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无源元件</a:t>
            </a:r>
            <a:r>
              <a:rPr lang="zh-CN" altLang="zh-CN" sz="2400" b="1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、</a:t>
            </a:r>
            <a:r>
              <a:rPr lang="zh-CN" altLang="zh-CN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储能元件</a:t>
            </a:r>
            <a:r>
              <a:rPr lang="zh-CN" altLang="zh-CN" sz="2400" b="1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，它本身不消耗能量。</a:t>
            </a:r>
          </a:p>
        </p:txBody>
      </p:sp>
      <p:sp>
        <p:nvSpPr>
          <p:cNvPr id="11" name="AutoShape 11" descr="羊皮纸"/>
          <p:cNvSpPr>
            <a:spLocks noChangeArrowheads="1"/>
          </p:cNvSpPr>
          <p:nvPr/>
        </p:nvSpPr>
        <p:spPr bwMode="auto">
          <a:xfrm>
            <a:off x="6243638" y="1079500"/>
            <a:ext cx="1800225" cy="865188"/>
          </a:xfrm>
          <a:prstGeom prst="wedgeRectCallout">
            <a:avLst>
              <a:gd name="adj1" fmla="val -100250"/>
              <a:gd name="adj2" fmla="val 22769"/>
            </a:avLst>
          </a:prstGeom>
          <a:blipFill dpi="0" rotWithShape="1">
            <a:blip r:embed="rId4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zh-CN" sz="2800" b="1" i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u、 i </a:t>
            </a:r>
            <a:r>
              <a:rPr lang="zh-CN" altLang="zh-CN" sz="2400" b="1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取关联参考方向</a:t>
            </a:r>
          </a:p>
        </p:txBody>
      </p:sp>
      <p:sp>
        <p:nvSpPr>
          <p:cNvPr id="8202" name="Text Box 4"/>
          <p:cNvSpPr txBox="1">
            <a:spLocks noChangeArrowheads="1"/>
          </p:cNvSpPr>
          <p:nvPr/>
        </p:nvSpPr>
        <p:spPr bwMode="auto">
          <a:xfrm>
            <a:off x="436563" y="706438"/>
            <a:ext cx="3559175" cy="5238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defPPr>
              <a:defRPr lang="zh-CN"/>
            </a:defPPr>
            <a:lvl1pPr eaLnBrk="0" hangingPunct="0">
              <a:spcBef>
                <a:spcPct val="50000"/>
              </a:spcBef>
              <a:buClrTx/>
              <a:buFontTx/>
              <a:buNone/>
              <a:defRPr sz="28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/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/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/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/>
            </a:lvl9pPr>
          </a:lstStyle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zh-CN" altLang="zh-CN" dirty="0"/>
              <a:t>电容元件</a:t>
            </a:r>
            <a:r>
              <a:rPr lang="zh-CN" altLang="en-US" dirty="0"/>
              <a:t>的储能</a:t>
            </a:r>
            <a:endParaRPr lang="zh-CN" altLang="zh-CN" dirty="0"/>
          </a:p>
        </p:txBody>
      </p:sp>
      <p:sp>
        <p:nvSpPr>
          <p:cNvPr id="820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3276600" y="1511300"/>
          <a:ext cx="205105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91648" imgH="203682" progId="Equation.DSMT4">
                  <p:embed/>
                </p:oleObj>
              </mc:Choice>
              <mc:Fallback>
                <p:oleObj name="Equation" r:id="rId5" imgW="891648" imgH="203682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1511300"/>
                        <a:ext cx="205105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9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9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9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93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193" decel="100000"/>
                                        <p:tgtEl>
                                          <p:spTgt spid="9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38" dur="308" accel="100000" fill="hold">
                                          <p:stCondLst>
                                            <p:cond delay="193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39" dur="193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40" dur="308" accel="100000" fill="hold">
                                          <p:stCondLst>
                                            <p:cond delay="193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41" dur="193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42" dur="308" accel="100000" fill="hold">
                                          <p:stCondLst>
                                            <p:cond delay="193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9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9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  <p:bldP spid="7" grpId="0" autoUpdateAnimBg="0"/>
      <p:bldP spid="8" grpId="0" bldLvl="0" animBg="1" autoUpdateAnimBg="0"/>
      <p:bldP spid="9" grpId="0" bldLvl="0" animBg="1" autoUpdateAnimBg="0"/>
      <p:bldP spid="10" grpId="0" autoUpdateAnimBg="0"/>
      <p:bldP spid="11" grpId="0" bldLvl="0" animBg="1" autoUpdateAnimBg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4803</TotalTime>
  <Words>5018</Words>
  <Application>Microsoft Office PowerPoint</Application>
  <PresentationFormat>全屏显示(4:3)</PresentationFormat>
  <Paragraphs>514</Paragraphs>
  <Slides>74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74</vt:i4>
      </vt:variant>
    </vt:vector>
  </HeadingPairs>
  <TitlesOfParts>
    <vt:vector size="91" baseType="lpstr">
      <vt:lpstr>仿宋_GB2312</vt:lpstr>
      <vt:lpstr>黑体</vt:lpstr>
      <vt:lpstr>华文楷体</vt:lpstr>
      <vt:lpstr>楷体_GB2312</vt:lpstr>
      <vt:lpstr>隶书</vt:lpstr>
      <vt:lpstr>宋体</vt:lpstr>
      <vt:lpstr>Arial</vt:lpstr>
      <vt:lpstr>Calibri</vt:lpstr>
      <vt:lpstr>Calibri Light</vt:lpstr>
      <vt:lpstr>Times New Roman</vt:lpstr>
      <vt:lpstr>Verdana</vt:lpstr>
      <vt:lpstr>Wingdings</vt:lpstr>
      <vt:lpstr>Office 主题</vt:lpstr>
      <vt:lpstr>Microsoft Visio 2000/2002 Drawing</vt:lpstr>
      <vt:lpstr>Equation.3</vt:lpstr>
      <vt:lpstr>Equation</vt:lpstr>
      <vt:lpstr>Visio</vt:lpstr>
      <vt:lpstr>第3章  动态电路分析</vt:lpstr>
      <vt:lpstr>第3章  动态电路分析</vt:lpstr>
      <vt:lpstr>第3章  动态电路分析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第1章  Protel DXP基础知识</dc:title>
  <dc:creator>微软用户</dc:creator>
  <cp:lastModifiedBy>LXC</cp:lastModifiedBy>
  <cp:revision>274</cp:revision>
  <dcterms:created xsi:type="dcterms:W3CDTF">2010-07-14T01:02:10Z</dcterms:created>
  <dcterms:modified xsi:type="dcterms:W3CDTF">2022-10-11T05:41:10Z</dcterms:modified>
</cp:coreProperties>
</file>